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73" r:id="rId12"/>
    <p:sldId id="274" r:id="rId13"/>
    <p:sldId id="266" r:id="rId14"/>
    <p:sldId id="267" r:id="rId15"/>
    <p:sldId id="268" r:id="rId16"/>
    <p:sldId id="269" r:id="rId17"/>
    <p:sldId id="270" r:id="rId18"/>
    <p:sldId id="271" r:id="rId19"/>
    <p:sldId id="272" r:id="rId20"/>
  </p:sldIdLst>
  <p:sldSz cx="9144000" cy="6858000" type="screen4x3"/>
  <p:notesSz cx="6858000" cy="9144000"/>
  <p:custShowLst>
    <p:custShow name="Custom Show 1" id="0">
      <p:sldLst>
        <p:sld r:id="rId2"/>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068" autoAdjust="0"/>
  </p:normalViewPr>
  <p:slideViewPr>
    <p:cSldViewPr>
      <p:cViewPr>
        <p:scale>
          <a:sx n="70" d="100"/>
          <a:sy n="70" d="100"/>
        </p:scale>
        <p:origin x="-1374"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FFEB3BF-F7A9-4CF7-A2EF-D40E4484BEA9}" type="datetimeFigureOut">
              <a:rPr lang="en-US" smtClean="0"/>
              <a:pPr/>
              <a:t>8/19/2014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216FA18-312F-4C11-877C-0B80F1ED6DCE}" type="slidenum">
              <a:rPr lang="en-US" smtClean="0"/>
              <a:pPr/>
              <a:t>‹#›</a:t>
            </a:fld>
            <a:endParaRPr lang="en-US"/>
          </a:p>
        </p:txBody>
      </p:sp>
    </p:spTree>
    <p:extLst>
      <p:ext uri="{BB962C8B-B14F-4D97-AF65-F5344CB8AC3E}">
        <p14:creationId xmlns:p14="http://schemas.microsoft.com/office/powerpoint/2010/main" val="1709539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en.wikipedia.org/wiki/Chennai" TargetMode="External"/><Relationship Id="rId13" Type="http://schemas.openxmlformats.org/officeDocument/2006/relationships/hyperlink" Target="http://en.wikipedia.org/wiki/ISO_9001" TargetMode="External"/><Relationship Id="rId18" Type="http://schemas.openxmlformats.org/officeDocument/2006/relationships/hyperlink" Target="http://en.wikipedia.org/wiki/Java_(programming_language)" TargetMode="External"/><Relationship Id="rId3" Type="http://schemas.openxmlformats.org/officeDocument/2006/relationships/hyperlink" Target="http://en.wikipedia.org/wiki/Rajendra_S._Pawar" TargetMode="External"/><Relationship Id="rId21" Type="http://schemas.openxmlformats.org/officeDocument/2006/relationships/hyperlink" Target="http://en.wikipedia.org/wiki/Indian_Institutes_of_Management" TargetMode="External"/><Relationship Id="rId7" Type="http://schemas.openxmlformats.org/officeDocument/2006/relationships/hyperlink" Target="http://en.wikipedia.org/wiki/Mumbai" TargetMode="External"/><Relationship Id="rId12" Type="http://schemas.openxmlformats.org/officeDocument/2006/relationships/hyperlink" Target="http://en.wikipedia.org/wiki/BITS_Pilani" TargetMode="External"/><Relationship Id="rId17" Type="http://schemas.openxmlformats.org/officeDocument/2006/relationships/hyperlink" Target="http://en.wikipedia.org/wiki/SAP_AG" TargetMode="External"/><Relationship Id="rId2" Type="http://schemas.openxmlformats.org/officeDocument/2006/relationships/slide" Target="../slides/slide3.xml"/><Relationship Id="rId16" Type="http://schemas.openxmlformats.org/officeDocument/2006/relationships/hyperlink" Target="http://en.wikipedia.org/wiki/Sun_Microsystems" TargetMode="External"/><Relationship Id="rId20" Type="http://schemas.openxmlformats.org/officeDocument/2006/relationships/hyperlink" Target="http://en.wikipedia.org/wiki/NIIT_Imperia" TargetMode="External"/><Relationship Id="rId1" Type="http://schemas.openxmlformats.org/officeDocument/2006/relationships/notesMaster" Target="../notesMasters/notesMaster1.xml"/><Relationship Id="rId6" Type="http://schemas.openxmlformats.org/officeDocument/2006/relationships/hyperlink" Target="http://en.wikipedia.org/wiki/NIIT" TargetMode="External"/><Relationship Id="rId11" Type="http://schemas.openxmlformats.org/officeDocument/2006/relationships/hyperlink" Target="http://en.wikipedia.org/wiki/MIT" TargetMode="External"/><Relationship Id="rId5" Type="http://schemas.openxmlformats.org/officeDocument/2006/relationships/hyperlink" Target="http://en.wikipedia.org/wiki/India" TargetMode="External"/><Relationship Id="rId15" Type="http://schemas.openxmlformats.org/officeDocument/2006/relationships/hyperlink" Target="http://en.wikipedia.org/wiki/Oracle_Corporation" TargetMode="External"/><Relationship Id="rId10" Type="http://schemas.openxmlformats.org/officeDocument/2006/relationships/hyperlink" Target="http://en.wikipedia.org/wiki/CR_Mitra" TargetMode="External"/><Relationship Id="rId19" Type="http://schemas.openxmlformats.org/officeDocument/2006/relationships/hyperlink" Target="http://en.wikipedia.org/wiki/Solaris_(operating_system)" TargetMode="External"/><Relationship Id="rId4" Type="http://schemas.openxmlformats.org/officeDocument/2006/relationships/hyperlink" Target="http://en.wikipedia.org/wiki/Vijay_K._Thadani" TargetMode="External"/><Relationship Id="rId9" Type="http://schemas.openxmlformats.org/officeDocument/2006/relationships/hyperlink" Target="http://en.wikipedia.org/wiki/IT_consultancy" TargetMode="External"/><Relationship Id="rId14" Type="http://schemas.openxmlformats.org/officeDocument/2006/relationships/hyperlink" Target="http://en.wikipedia.org/wiki/Microsoft" TargetMode="External"/><Relationship Id="rId22" Type="http://schemas.openxmlformats.org/officeDocument/2006/relationships/hyperlink" Target="http://en.wikipedia.org/wiki/Neemrana"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dirty="0" smtClean="0"/>
              <a:t>National</a:t>
            </a:r>
            <a:r>
              <a:rPr lang="en-US" b="1" baseline="0" dirty="0" smtClean="0"/>
              <a:t> Institute of Information and Technology.</a:t>
            </a:r>
          </a:p>
          <a:p>
            <a:endParaRPr lang="en-US" b="1" dirty="0" smtClean="0"/>
          </a:p>
          <a:p>
            <a:r>
              <a:rPr lang="en-US" b="1" dirty="0" smtClean="0"/>
              <a:t>Timeline</a:t>
            </a:r>
          </a:p>
          <a:p>
            <a:r>
              <a:rPr lang="en-US" dirty="0" smtClean="0"/>
              <a:t>1981: NIIT was established by </a:t>
            </a:r>
            <a:r>
              <a:rPr lang="en-US" dirty="0" err="1" smtClean="0">
                <a:hlinkClick r:id="rId3" tooltip="Rajendra S. Pawar"/>
              </a:rPr>
              <a:t>Rajendra</a:t>
            </a:r>
            <a:r>
              <a:rPr lang="en-US" dirty="0" smtClean="0">
                <a:hlinkClick r:id="rId3" tooltip="Rajendra S. Pawar"/>
              </a:rPr>
              <a:t> S. </a:t>
            </a:r>
            <a:r>
              <a:rPr lang="en-US" dirty="0" err="1" smtClean="0">
                <a:hlinkClick r:id="rId3" tooltip="Rajendra S. Pawar"/>
              </a:rPr>
              <a:t>Pawar</a:t>
            </a:r>
            <a:r>
              <a:rPr lang="en-US" dirty="0" smtClean="0"/>
              <a:t> and </a:t>
            </a:r>
            <a:r>
              <a:rPr lang="en-US" dirty="0" smtClean="0">
                <a:hlinkClick r:id="rId4" tooltip="Vijay K. Thadani"/>
              </a:rPr>
              <a:t>Vijay K. </a:t>
            </a:r>
            <a:r>
              <a:rPr lang="en-US" dirty="0" err="1" smtClean="0">
                <a:hlinkClick r:id="rId4" tooltip="Vijay K. Thadani"/>
              </a:rPr>
              <a:t>Thadani</a:t>
            </a:r>
            <a:r>
              <a:rPr lang="en-US" dirty="0" smtClean="0"/>
              <a:t> to </a:t>
            </a:r>
            <a:r>
              <a:rPr lang="en-US" dirty="0" err="1" smtClean="0"/>
              <a:t>optimise</a:t>
            </a:r>
            <a:r>
              <a:rPr lang="en-US" dirty="0" smtClean="0"/>
              <a:t> on the opportunity of booming IT education and training in </a:t>
            </a:r>
            <a:r>
              <a:rPr lang="en-US" dirty="0" smtClean="0">
                <a:hlinkClick r:id="rId5" tooltip="India"/>
              </a:rPr>
              <a:t>India</a:t>
            </a:r>
            <a:r>
              <a:rPr lang="en-US" baseline="30000" dirty="0" smtClean="0">
                <a:hlinkClick r:id="rId6"/>
              </a:rPr>
              <a:t>[10]</a:t>
            </a:r>
            <a:endParaRPr lang="en-US" dirty="0" smtClean="0"/>
          </a:p>
          <a:p>
            <a:r>
              <a:rPr lang="en-US" dirty="0" smtClean="0"/>
              <a:t>1982: Setup educational </a:t>
            </a:r>
            <a:r>
              <a:rPr lang="en-US" dirty="0" err="1" smtClean="0"/>
              <a:t>centres</a:t>
            </a:r>
            <a:r>
              <a:rPr lang="en-US" dirty="0" smtClean="0"/>
              <a:t> in </a:t>
            </a:r>
            <a:r>
              <a:rPr lang="en-US" dirty="0" smtClean="0">
                <a:hlinkClick r:id="rId7" tooltip="Mumbai"/>
              </a:rPr>
              <a:t>Mumbai</a:t>
            </a:r>
            <a:r>
              <a:rPr lang="en-US" dirty="0" smtClean="0"/>
              <a:t> and </a:t>
            </a:r>
            <a:r>
              <a:rPr lang="en-US" dirty="0" smtClean="0">
                <a:hlinkClick r:id="rId8" tooltip="Chennai"/>
              </a:rPr>
              <a:t>Chennai</a:t>
            </a:r>
            <a:r>
              <a:rPr lang="en-US" baseline="30000" dirty="0" smtClean="0">
                <a:hlinkClick r:id="rId6"/>
              </a:rPr>
              <a:t>[11]</a:t>
            </a:r>
            <a:endParaRPr lang="en-US" dirty="0" smtClean="0"/>
          </a:p>
          <a:p>
            <a:r>
              <a:rPr lang="en-US" dirty="0" smtClean="0"/>
              <a:t>1982: Introduced Multimedia technology in education</a:t>
            </a:r>
          </a:p>
          <a:p>
            <a:r>
              <a:rPr lang="en-US" dirty="0" smtClean="0"/>
              <a:t>1983: Corporate training program introduced</a:t>
            </a:r>
          </a:p>
          <a:p>
            <a:r>
              <a:rPr lang="en-US" dirty="0" smtClean="0"/>
              <a:t>1984: </a:t>
            </a:r>
            <a:r>
              <a:rPr lang="en-US" dirty="0" smtClean="0">
                <a:hlinkClick r:id="rId9" tooltip="IT consultancy"/>
              </a:rPr>
              <a:t>IT consultancy</a:t>
            </a:r>
            <a:r>
              <a:rPr lang="en-US" dirty="0" smtClean="0"/>
              <a:t> service started</a:t>
            </a:r>
          </a:p>
          <a:p>
            <a:r>
              <a:rPr lang="en-US" dirty="0" smtClean="0"/>
              <a:t>1986: Software product distribution started under "</a:t>
            </a:r>
            <a:r>
              <a:rPr lang="en-US" dirty="0" err="1" smtClean="0"/>
              <a:t>Insoft</a:t>
            </a:r>
            <a:r>
              <a:rPr lang="en-US" dirty="0" smtClean="0"/>
              <a:t>" brand</a:t>
            </a:r>
          </a:p>
          <a:p>
            <a:r>
              <a:rPr lang="en-US" dirty="0" smtClean="0"/>
              <a:t>1987: Conceived Franchising Model of education</a:t>
            </a:r>
          </a:p>
          <a:p>
            <a:r>
              <a:rPr lang="en-US" dirty="0" smtClean="0"/>
              <a:t>1989: Dr </a:t>
            </a:r>
            <a:r>
              <a:rPr lang="en-US" dirty="0" smtClean="0">
                <a:hlinkClick r:id="rId10" tooltip="CR Mitra"/>
              </a:rPr>
              <a:t>CR </a:t>
            </a:r>
            <a:r>
              <a:rPr lang="en-US" dirty="0" err="1" smtClean="0">
                <a:hlinkClick r:id="rId10" tooltip="CR Mitra"/>
              </a:rPr>
              <a:t>Mitra</a:t>
            </a:r>
            <a:r>
              <a:rPr lang="en-US" dirty="0" smtClean="0"/>
              <a:t> an alumnus of </a:t>
            </a:r>
            <a:r>
              <a:rPr lang="en-US" dirty="0" smtClean="0">
                <a:hlinkClick r:id="rId11" tooltip="MIT"/>
              </a:rPr>
              <a:t>MIT</a:t>
            </a:r>
            <a:r>
              <a:rPr lang="en-US" dirty="0" smtClean="0"/>
              <a:t> and former Director of </a:t>
            </a:r>
            <a:r>
              <a:rPr lang="en-US" dirty="0" smtClean="0">
                <a:hlinkClick r:id="rId12" tooltip="BITS Pilani"/>
              </a:rPr>
              <a:t>BITS </a:t>
            </a:r>
            <a:r>
              <a:rPr lang="en-US" dirty="0" err="1" smtClean="0">
                <a:hlinkClick r:id="rId12" tooltip="BITS Pilani"/>
              </a:rPr>
              <a:t>Pilani</a:t>
            </a:r>
            <a:r>
              <a:rPr lang="en-US" dirty="0" smtClean="0"/>
              <a:t> joined NIIT as education adviser stated and created "GNIIT" program</a:t>
            </a:r>
            <a:r>
              <a:rPr lang="en-US" baseline="30000" dirty="0" smtClean="0">
                <a:hlinkClick r:id="rId6"/>
              </a:rPr>
              <a:t>[12]</a:t>
            </a:r>
            <a:endParaRPr lang="en-US" dirty="0" smtClean="0"/>
          </a:p>
          <a:p>
            <a:r>
              <a:rPr lang="en-US" dirty="0" smtClean="0"/>
              <a:t>1991: First overseas office set up in US</a:t>
            </a:r>
          </a:p>
          <a:p>
            <a:r>
              <a:rPr lang="en-US" dirty="0" smtClean="0"/>
              <a:t>1991: "</a:t>
            </a:r>
            <a:r>
              <a:rPr lang="en-US" dirty="0" err="1" smtClean="0"/>
              <a:t>Bhavishya</a:t>
            </a:r>
            <a:r>
              <a:rPr lang="en-US" dirty="0" smtClean="0"/>
              <a:t> </a:t>
            </a:r>
            <a:r>
              <a:rPr lang="en-US" dirty="0" err="1" smtClean="0"/>
              <a:t>Jyoti</a:t>
            </a:r>
            <a:r>
              <a:rPr lang="en-US" dirty="0" smtClean="0"/>
              <a:t> Scholarships" launched for meritorious and socially challenged students</a:t>
            </a:r>
          </a:p>
          <a:p>
            <a:r>
              <a:rPr lang="en-US" dirty="0" smtClean="0"/>
              <a:t>1992: GNIIT program started with professional practice</a:t>
            </a:r>
            <a:r>
              <a:rPr lang="en-US" baseline="30000" dirty="0" smtClean="0">
                <a:hlinkClick r:id="rId6"/>
              </a:rPr>
              <a:t>[13]</a:t>
            </a:r>
            <a:endParaRPr lang="en-US" dirty="0" smtClean="0"/>
          </a:p>
          <a:p>
            <a:r>
              <a:rPr lang="en-US" dirty="0" smtClean="0"/>
              <a:t>1993: Received </a:t>
            </a:r>
            <a:r>
              <a:rPr lang="en-US" dirty="0" smtClean="0">
                <a:hlinkClick r:id="rId13" tooltip="ISO 9001"/>
              </a:rPr>
              <a:t>ISO 9001</a:t>
            </a:r>
            <a:r>
              <a:rPr lang="en-US" dirty="0" smtClean="0"/>
              <a:t> for software export</a:t>
            </a:r>
            <a:r>
              <a:rPr lang="en-US" baseline="30000" dirty="0" smtClean="0">
                <a:hlinkClick r:id="rId6"/>
              </a:rPr>
              <a:t>[14]</a:t>
            </a:r>
            <a:endParaRPr lang="en-US" dirty="0" smtClean="0"/>
          </a:p>
          <a:p>
            <a:r>
              <a:rPr lang="en-US" dirty="0" smtClean="0"/>
              <a:t>1993: Listed on BSE</a:t>
            </a:r>
          </a:p>
          <a:p>
            <a:r>
              <a:rPr lang="en-US" dirty="0" smtClean="0"/>
              <a:t>1995: NIIT tied up with </a:t>
            </a:r>
            <a:r>
              <a:rPr lang="en-US" dirty="0" smtClean="0">
                <a:hlinkClick r:id="rId14" tooltip="Microsoft"/>
              </a:rPr>
              <a:t>Microsoft</a:t>
            </a:r>
            <a:r>
              <a:rPr lang="en-US" dirty="0" smtClean="0"/>
              <a:t> to provide education of Microsoft technologies</a:t>
            </a:r>
          </a:p>
          <a:p>
            <a:r>
              <a:rPr lang="en-US" dirty="0" smtClean="0"/>
              <a:t>1996: First overseas education center launched</a:t>
            </a:r>
          </a:p>
          <a:p>
            <a:r>
              <a:rPr lang="en-US" dirty="0" smtClean="0"/>
              <a:t>1996: Launched "</a:t>
            </a:r>
            <a:r>
              <a:rPr lang="en-US" dirty="0" err="1" smtClean="0"/>
              <a:t>NetVarsity</a:t>
            </a:r>
            <a:r>
              <a:rPr lang="en-US" dirty="0" smtClean="0"/>
              <a:t>", the virtual University</a:t>
            </a:r>
          </a:p>
          <a:p>
            <a:r>
              <a:rPr lang="en-US" dirty="0" smtClean="0"/>
              <a:t>1996: Awarded </a:t>
            </a:r>
            <a:r>
              <a:rPr lang="en-US" dirty="0" smtClean="0">
                <a:hlinkClick r:id="rId13" tooltip="ISO 9001"/>
              </a:rPr>
              <a:t>ISO 9001</a:t>
            </a:r>
            <a:r>
              <a:rPr lang="en-US" dirty="0" smtClean="0"/>
              <a:t> for Computer Education</a:t>
            </a:r>
          </a:p>
          <a:p>
            <a:r>
              <a:rPr lang="en-US" dirty="0" smtClean="0"/>
              <a:t>1997: NIIT stated scholarship for economically under challenged children</a:t>
            </a:r>
            <a:r>
              <a:rPr lang="en-US" baseline="30000" dirty="0" smtClean="0">
                <a:hlinkClick r:id="rId6"/>
              </a:rPr>
              <a:t>[15]</a:t>
            </a:r>
            <a:endParaRPr lang="en-US" dirty="0" smtClean="0"/>
          </a:p>
          <a:p>
            <a:r>
              <a:rPr lang="en-US" dirty="0" smtClean="0"/>
              <a:t>1997: Unique distinction puts NIIT into first list of 21st Global companies</a:t>
            </a:r>
            <a:r>
              <a:rPr lang="en-US" baseline="30000" dirty="0" smtClean="0">
                <a:hlinkClick r:id="rId6"/>
              </a:rPr>
              <a:t>[16]</a:t>
            </a:r>
            <a:endParaRPr lang="en-US" dirty="0" smtClean="0"/>
          </a:p>
          <a:p>
            <a:r>
              <a:rPr lang="en-US" dirty="0" smtClean="0"/>
              <a:t>1999: Achieved the status of Microsoft's best training partner in Asia</a:t>
            </a:r>
          </a:p>
          <a:p>
            <a:r>
              <a:rPr lang="en-US" dirty="0" smtClean="0"/>
              <a:t>2000: Tied up with </a:t>
            </a:r>
            <a:r>
              <a:rPr lang="en-US" dirty="0" smtClean="0">
                <a:hlinkClick r:id="rId15" tooltip="Oracle Corporation"/>
              </a:rPr>
              <a:t>Oracle Corporation</a:t>
            </a:r>
            <a:r>
              <a:rPr lang="en-US" dirty="0" smtClean="0"/>
              <a:t> to provide education on Oracle technologies specially on Oracle Database</a:t>
            </a:r>
            <a:r>
              <a:rPr lang="en-US" baseline="30000" dirty="0" smtClean="0">
                <a:hlinkClick r:id="rId6"/>
              </a:rPr>
              <a:t>[17]</a:t>
            </a:r>
            <a:endParaRPr lang="en-US" dirty="0" smtClean="0"/>
          </a:p>
          <a:p>
            <a:r>
              <a:rPr lang="en-US" dirty="0" smtClean="0"/>
              <a:t>2000: Collaborated with </a:t>
            </a:r>
            <a:r>
              <a:rPr lang="en-US" dirty="0" smtClean="0">
                <a:hlinkClick r:id="rId16" tooltip="Sun Microsystems"/>
              </a:rPr>
              <a:t>Sun Microsystems</a:t>
            </a:r>
            <a:r>
              <a:rPr lang="en-US" dirty="0" smtClean="0"/>
              <a:t> on "</a:t>
            </a:r>
            <a:r>
              <a:rPr lang="en-US" dirty="0" err="1" smtClean="0"/>
              <a:t>iForce</a:t>
            </a:r>
            <a:r>
              <a:rPr lang="en-US" dirty="0" smtClean="0"/>
              <a:t> initiatives on computing giant"</a:t>
            </a:r>
            <a:r>
              <a:rPr lang="en-US" baseline="30000" dirty="0" smtClean="0">
                <a:hlinkClick r:id="rId6"/>
              </a:rPr>
              <a:t>[18]</a:t>
            </a:r>
            <a:endParaRPr lang="en-US" dirty="0" smtClean="0"/>
          </a:p>
          <a:p>
            <a:r>
              <a:rPr lang="en-US" dirty="0" smtClean="0"/>
              <a:t>2001: Microsoft awarded NIIT the "Best Training Company Award"</a:t>
            </a:r>
            <a:r>
              <a:rPr lang="en-US" baseline="30000" dirty="0" smtClean="0">
                <a:hlinkClick r:id="rId6"/>
              </a:rPr>
              <a:t>[19]</a:t>
            </a:r>
            <a:endParaRPr lang="en-US" dirty="0" smtClean="0"/>
          </a:p>
          <a:p>
            <a:r>
              <a:rPr lang="en-US" dirty="0" smtClean="0"/>
              <a:t>2004: NIIT Technologies started offering Geographic Information Systems (GIS) to its clients</a:t>
            </a:r>
            <a:r>
              <a:rPr lang="en-US" baseline="30000" dirty="0" smtClean="0">
                <a:hlinkClick r:id="rId6"/>
              </a:rPr>
              <a:t>[20]</a:t>
            </a:r>
            <a:endParaRPr lang="en-US" dirty="0" smtClean="0"/>
          </a:p>
          <a:p>
            <a:r>
              <a:rPr lang="en-US" dirty="0" smtClean="0"/>
              <a:t>2004: NIIT and Intel signed a deal to use technology-assisted learning in school</a:t>
            </a:r>
            <a:r>
              <a:rPr lang="en-US" baseline="30000" dirty="0" smtClean="0">
                <a:hlinkClick r:id="rId6"/>
              </a:rPr>
              <a:t>[21]</a:t>
            </a:r>
            <a:endParaRPr lang="en-US" dirty="0" smtClean="0"/>
          </a:p>
          <a:p>
            <a:r>
              <a:rPr lang="en-US" dirty="0" smtClean="0"/>
              <a:t>2005: Germany based software company </a:t>
            </a:r>
            <a:r>
              <a:rPr lang="en-US" dirty="0" smtClean="0">
                <a:hlinkClick r:id="rId17" tooltip="SAP AG"/>
              </a:rPr>
              <a:t>SAP AG</a:t>
            </a:r>
            <a:r>
              <a:rPr lang="en-US" dirty="0" smtClean="0"/>
              <a:t> and NIIT Technologies tied up to implement software projects for government and public sectors</a:t>
            </a:r>
            <a:r>
              <a:rPr lang="en-US" baseline="30000" dirty="0" smtClean="0">
                <a:hlinkClick r:id="rId6"/>
              </a:rPr>
              <a:t>[22]</a:t>
            </a:r>
            <a:endParaRPr lang="en-US" dirty="0" smtClean="0"/>
          </a:p>
          <a:p>
            <a:r>
              <a:rPr lang="en-US" dirty="0" smtClean="0"/>
              <a:t>2006: Sun Microsystems tied up NIIT to provide </a:t>
            </a:r>
            <a:r>
              <a:rPr lang="en-US" dirty="0" err="1" smtClean="0"/>
              <a:t>specialised</a:t>
            </a:r>
            <a:r>
              <a:rPr lang="en-US" dirty="0" smtClean="0"/>
              <a:t> training for students in programming platform such as </a:t>
            </a:r>
            <a:r>
              <a:rPr lang="en-US" dirty="0" smtClean="0">
                <a:hlinkClick r:id="rId18" tooltip="Java (programming language)"/>
              </a:rPr>
              <a:t>Java</a:t>
            </a:r>
            <a:r>
              <a:rPr lang="en-US" dirty="0" smtClean="0"/>
              <a:t> and </a:t>
            </a:r>
            <a:r>
              <a:rPr lang="en-US" dirty="0" smtClean="0">
                <a:hlinkClick r:id="rId19" tooltip="Solaris (operating system)"/>
              </a:rPr>
              <a:t>Solaris</a:t>
            </a:r>
            <a:r>
              <a:rPr lang="en-US" baseline="30000" dirty="0" smtClean="0">
                <a:hlinkClick r:id="rId6"/>
              </a:rPr>
              <a:t>[23]</a:t>
            </a:r>
            <a:endParaRPr lang="en-US" dirty="0" smtClean="0"/>
          </a:p>
          <a:p>
            <a:r>
              <a:rPr lang="en-US" dirty="0" smtClean="0"/>
              <a:t>2006: Launched two new businesses called </a:t>
            </a:r>
            <a:r>
              <a:rPr lang="en-US" dirty="0" smtClean="0">
                <a:hlinkClick r:id="rId20" tooltip="NIIT Imperia"/>
              </a:rPr>
              <a:t>NIIT Imperia</a:t>
            </a:r>
            <a:r>
              <a:rPr lang="en-US" dirty="0" smtClean="0"/>
              <a:t> which would provide three certificate </a:t>
            </a:r>
            <a:r>
              <a:rPr lang="en-US" dirty="0" err="1" smtClean="0"/>
              <a:t>programmes</a:t>
            </a:r>
            <a:r>
              <a:rPr lang="en-US" dirty="0" smtClean="0"/>
              <a:t> from </a:t>
            </a:r>
            <a:r>
              <a:rPr lang="en-US" dirty="0" smtClean="0">
                <a:hlinkClick r:id="rId21" tooltip="Indian Institutes of Management"/>
              </a:rPr>
              <a:t>Indian Institutes of Management</a:t>
            </a:r>
            <a:r>
              <a:rPr lang="en-US" dirty="0" smtClean="0"/>
              <a:t> and IFBI Institute of Finance Banking and Insurance (NIIT IFBI)</a:t>
            </a:r>
            <a:r>
              <a:rPr lang="en-US" baseline="30000" dirty="0" smtClean="0">
                <a:hlinkClick r:id="rId6"/>
              </a:rPr>
              <a:t>[24]</a:t>
            </a:r>
            <a:endParaRPr lang="en-US" dirty="0" smtClean="0"/>
          </a:p>
          <a:p>
            <a:r>
              <a:rPr lang="en-US" dirty="0" smtClean="0"/>
              <a:t>2008: Entered into alliance with </a:t>
            </a:r>
            <a:r>
              <a:rPr lang="en-US" dirty="0" err="1" smtClean="0"/>
              <a:t>Infospectrum</a:t>
            </a:r>
            <a:r>
              <a:rPr lang="en-US" dirty="0" smtClean="0"/>
              <a:t> India </a:t>
            </a:r>
            <a:r>
              <a:rPr lang="en-US" dirty="0" err="1" smtClean="0"/>
              <a:t>Pvt</a:t>
            </a:r>
            <a:r>
              <a:rPr lang="en-US" dirty="0" smtClean="0"/>
              <a:t> Ltd to cater Education Research and Planning (ERP) solution tolls with its school learning solution</a:t>
            </a:r>
            <a:r>
              <a:rPr lang="en-US" baseline="30000" dirty="0" smtClean="0">
                <a:hlinkClick r:id="rId6"/>
              </a:rPr>
              <a:t>[25]</a:t>
            </a:r>
            <a:endParaRPr lang="en-US" dirty="0" smtClean="0"/>
          </a:p>
          <a:p>
            <a:r>
              <a:rPr lang="en-US" dirty="0" smtClean="0"/>
              <a:t>2009: Founded and commenced new "NIIT University" campus in </a:t>
            </a:r>
            <a:r>
              <a:rPr lang="en-US" dirty="0" err="1" smtClean="0">
                <a:hlinkClick r:id="rId22" tooltip="Neemrana"/>
              </a:rPr>
              <a:t>Neemrana</a:t>
            </a:r>
            <a:r>
              <a:rPr lang="en-US" dirty="0" smtClean="0"/>
              <a:t>, Rajasthan offering more post graduation level courses.</a:t>
            </a:r>
            <a:r>
              <a:rPr lang="en-US" baseline="30000" dirty="0" smtClean="0">
                <a:hlinkClick r:id="rId6"/>
              </a:rPr>
              <a:t>[26]</a:t>
            </a:r>
            <a:endParaRPr lang="en-US" dirty="0" smtClean="0"/>
          </a:p>
          <a:p>
            <a:r>
              <a:rPr lang="en-US" dirty="0" smtClean="0"/>
              <a:t>2009: Chinese Society of Educational Development Strategy (CSEDS) awarded NIIT Ltd for IT Training Brand in China</a:t>
            </a:r>
            <a:r>
              <a:rPr lang="en-US" baseline="30000" dirty="0" smtClean="0">
                <a:hlinkClick r:id="rId6"/>
              </a:rPr>
              <a:t>[27]</a:t>
            </a:r>
            <a:endParaRPr lang="en-US" dirty="0" smtClean="0"/>
          </a:p>
          <a:p>
            <a:r>
              <a:rPr lang="en-US" dirty="0" smtClean="0"/>
              <a:t>2013: NIIT enters Test Preparation Market with CTET Coaching </a:t>
            </a:r>
            <a:r>
              <a:rPr lang="en-US" baseline="30000" dirty="0" smtClean="0">
                <a:hlinkClick r:id="rId6"/>
              </a:rPr>
              <a:t>[28]</a:t>
            </a:r>
            <a:endParaRPr lang="en-US" dirty="0" smtClean="0"/>
          </a:p>
          <a:p>
            <a:endParaRPr lang="en-US" dirty="0"/>
          </a:p>
        </p:txBody>
      </p:sp>
      <p:sp>
        <p:nvSpPr>
          <p:cNvPr id="4" name="Slide Number Placeholder 3"/>
          <p:cNvSpPr>
            <a:spLocks noGrp="1"/>
          </p:cNvSpPr>
          <p:nvPr>
            <p:ph type="sldNum" sz="quarter" idx="10"/>
          </p:nvPr>
        </p:nvSpPr>
        <p:spPr/>
        <p:txBody>
          <a:bodyPr/>
          <a:lstStyle/>
          <a:p>
            <a:fld id="{E216FA18-312F-4C11-877C-0B80F1ED6DCE}" type="slidenum">
              <a:rPr lang="en-US" smtClean="0"/>
              <a:pPr/>
              <a:t>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dirty="0" smtClean="0"/>
              <a:t>http://web.cs.wpi.edu/~cs525e/s01/java/features.html</a:t>
            </a:r>
          </a:p>
          <a:p>
            <a:endParaRPr lang="en-US" dirty="0" smtClean="0"/>
          </a:p>
          <a:p>
            <a:endParaRPr lang="en-US" dirty="0" smtClean="0"/>
          </a:p>
          <a:p>
            <a:r>
              <a:rPr lang="en-US" b="1" dirty="0" smtClean="0"/>
              <a:t>Simple</a:t>
            </a:r>
          </a:p>
          <a:p>
            <a:r>
              <a:rPr lang="en-US" dirty="0" smtClean="0"/>
              <a:t>Looks familiar to existing programmers: related to C and C++: Omits many rarely used, poorly understood, confusing features of C++, like operator overloading, multiple inheritance, automatic coercions, etc. Contains no </a:t>
            </a:r>
            <a:r>
              <a:rPr lang="en-US" i="1" dirty="0" err="1" smtClean="0"/>
              <a:t>goto</a:t>
            </a:r>
            <a:r>
              <a:rPr lang="en-US" dirty="0" smtClean="0"/>
              <a:t> statement, but </a:t>
            </a:r>
            <a:r>
              <a:rPr lang="en-US" i="1" dirty="0" smtClean="0"/>
              <a:t>break</a:t>
            </a:r>
            <a:r>
              <a:rPr lang="en-US" dirty="0" smtClean="0"/>
              <a:t> and </a:t>
            </a:r>
            <a:r>
              <a:rPr lang="en-US" i="1" dirty="0" smtClean="0"/>
              <a:t>continue</a:t>
            </a:r>
            <a:r>
              <a:rPr lang="en-US" dirty="0" smtClean="0"/>
              <a:t> Has no header files and eliminated C preprocessor Eliminates much redundancy (e.g. no </a:t>
            </a:r>
            <a:r>
              <a:rPr lang="en-US" dirty="0" err="1" smtClean="0"/>
              <a:t>structs</a:t>
            </a:r>
            <a:r>
              <a:rPr lang="en-US" dirty="0" smtClean="0"/>
              <a:t>, unions, or functions) has no pointers Added features to simplify: </a:t>
            </a:r>
          </a:p>
          <a:p>
            <a:r>
              <a:rPr lang="en-US" dirty="0" smtClean="0"/>
              <a:t>Garbage collection, so the programmer won't have to worry about storage management, which leads to fewer bugs. A rich predefined class library </a:t>
            </a:r>
          </a:p>
          <a:p>
            <a:r>
              <a:rPr lang="en-US" b="1" dirty="0" smtClean="0"/>
              <a:t>Object-Oriented</a:t>
            </a:r>
          </a:p>
          <a:p>
            <a:r>
              <a:rPr lang="en-US" dirty="0" smtClean="0"/>
              <a:t>Java is an object-oriented language, which means that you focus on the </a:t>
            </a:r>
            <a:r>
              <a:rPr lang="en-US" i="1" dirty="0" smtClean="0"/>
              <a:t>data</a:t>
            </a:r>
            <a:r>
              <a:rPr lang="en-US" dirty="0" smtClean="0"/>
              <a:t> in your application and </a:t>
            </a:r>
            <a:r>
              <a:rPr lang="en-US" i="1" dirty="0" smtClean="0"/>
              <a:t>methods</a:t>
            </a:r>
            <a:r>
              <a:rPr lang="en-US" dirty="0" smtClean="0"/>
              <a:t> that manipulate that data, rather than thinking strictly in terms of procedures. In an object-oriented system, a </a:t>
            </a:r>
            <a:r>
              <a:rPr lang="en-US" i="1" dirty="0" smtClean="0"/>
              <a:t>class</a:t>
            </a:r>
            <a:r>
              <a:rPr lang="en-US" dirty="0" smtClean="0"/>
              <a:t> is a collection of data and methods that operate on that data. Taken together, the data and methods describe the state and behavior of an </a:t>
            </a:r>
            <a:r>
              <a:rPr lang="en-US" i="1" dirty="0" smtClean="0"/>
              <a:t>object</a:t>
            </a:r>
            <a:r>
              <a:rPr lang="en-US" dirty="0" smtClean="0"/>
              <a:t>. Classes are arranged in a hierarchy, so that a subclass can inherit behavior from its </a:t>
            </a:r>
            <a:r>
              <a:rPr lang="en-US" dirty="0" err="1" smtClean="0"/>
              <a:t>superclass</a:t>
            </a:r>
            <a:r>
              <a:rPr lang="en-US" dirty="0" smtClean="0"/>
              <a:t>. </a:t>
            </a:r>
          </a:p>
          <a:p>
            <a:r>
              <a:rPr lang="en-US" dirty="0" smtClean="0"/>
              <a:t>Java comes with an extensive set of classes, arranged in </a:t>
            </a:r>
            <a:r>
              <a:rPr lang="en-US" i="1" dirty="0" smtClean="0"/>
              <a:t>packages</a:t>
            </a:r>
            <a:r>
              <a:rPr lang="en-US" dirty="0" smtClean="0"/>
              <a:t>, that you can use in your programs. </a:t>
            </a:r>
          </a:p>
          <a:p>
            <a:r>
              <a:rPr lang="en-US" b="1" dirty="0" smtClean="0"/>
              <a:t>Distributed</a:t>
            </a:r>
          </a:p>
          <a:p>
            <a:r>
              <a:rPr lang="en-US" dirty="0" smtClean="0"/>
              <a:t>It has a spring-like transparent RPC system Now uses mostly </a:t>
            </a:r>
            <a:r>
              <a:rPr lang="en-US" dirty="0" err="1" smtClean="0"/>
              <a:t>tcp-ip</a:t>
            </a:r>
            <a:r>
              <a:rPr lang="en-US" dirty="0" smtClean="0"/>
              <a:t> based protocols like ftp &amp; http Java supports various levels of network connectivity through classes in the java.net package (e.g. the URL class allows a Java application to open and access remote objects on the internet). </a:t>
            </a:r>
          </a:p>
          <a:p>
            <a:r>
              <a:rPr lang="en-US" b="1" dirty="0" smtClean="0"/>
              <a:t>Interpreted</a:t>
            </a:r>
          </a:p>
          <a:p>
            <a:r>
              <a:rPr lang="en-US" dirty="0" smtClean="0"/>
              <a:t>The Java compiler generates </a:t>
            </a:r>
            <a:r>
              <a:rPr lang="en-US" i="1" dirty="0" smtClean="0"/>
              <a:t>byte-codes</a:t>
            </a:r>
            <a:r>
              <a:rPr lang="en-US" dirty="0" smtClean="0"/>
              <a:t>, rather than native machine code. To actually run a Java program, you use the Java interpreter to execute the compiled byte-codes. Java byte-codes provide an architecture-neutral object file format. The code is designed to transport programs efficiently to multiple platforms. </a:t>
            </a:r>
          </a:p>
          <a:p>
            <a:r>
              <a:rPr lang="en-US" dirty="0" smtClean="0"/>
              <a:t>rapid turn-around development Software author is protected, since binary byte streams are downloaded and not the source code </a:t>
            </a:r>
          </a:p>
          <a:p>
            <a:r>
              <a:rPr lang="en-US" b="1" dirty="0" smtClean="0"/>
              <a:t>Robust</a:t>
            </a:r>
          </a:p>
          <a:p>
            <a:r>
              <a:rPr lang="en-US" dirty="0" smtClean="0"/>
              <a:t>Java has been designed for writing highly reliable or robust software: language restrictions (e.g. no pointer arithmetic and real arrays) to make it impossible for applications to smash memory (</a:t>
            </a:r>
            <a:r>
              <a:rPr lang="en-US" dirty="0" err="1" smtClean="0"/>
              <a:t>e.g</a:t>
            </a:r>
            <a:r>
              <a:rPr lang="en-US" dirty="0" smtClean="0"/>
              <a:t> overwriting memory and corrupting data) Java does </a:t>
            </a:r>
            <a:r>
              <a:rPr lang="en-US" b="1" dirty="0" smtClean="0"/>
              <a:t>automatic garbage collection</a:t>
            </a:r>
            <a:r>
              <a:rPr lang="en-US" dirty="0" smtClean="0"/>
              <a:t>, which prevents memory leaks extensive compile-time checking so bugs can be found early; this is repeated at runtime for </a:t>
            </a:r>
            <a:r>
              <a:rPr lang="en-US" dirty="0" err="1" smtClean="0"/>
              <a:t>flexibilty</a:t>
            </a:r>
            <a:r>
              <a:rPr lang="en-US" dirty="0" smtClean="0"/>
              <a:t> and to check consistency </a:t>
            </a:r>
          </a:p>
          <a:p>
            <a:r>
              <a:rPr lang="en-US" b="1" dirty="0" smtClean="0"/>
              <a:t>Secure</a:t>
            </a:r>
          </a:p>
          <a:p>
            <a:r>
              <a:rPr lang="en-US" dirty="0" smtClean="0"/>
              <a:t>Security is an important concern, since Java is meant to be used in networked environments. Without some assurance of security, you certainly wouldn't want to download an applet from a random site on the net and let it run on your computer. Java's memory allocation model is one of its main defenses against malicious code (</a:t>
            </a:r>
            <a:r>
              <a:rPr lang="en-US" dirty="0" err="1" smtClean="0"/>
              <a:t>e.g</a:t>
            </a:r>
            <a:r>
              <a:rPr lang="en-US" dirty="0" smtClean="0"/>
              <a:t> can't cast integers to pointers, so can't forge access). Furthermore: access restrictions are enforced (public, private) byte codes are verified, which copes with the threat of a hostile compiler </a:t>
            </a:r>
          </a:p>
          <a:p>
            <a:r>
              <a:rPr lang="en-US" b="1" dirty="0" smtClean="0"/>
              <a:t>Architecture-Neutral</a:t>
            </a:r>
          </a:p>
          <a:p>
            <a:r>
              <a:rPr lang="en-US" dirty="0" smtClean="0"/>
              <a:t>compiler generates </a:t>
            </a:r>
            <a:r>
              <a:rPr lang="en-US" dirty="0" err="1" smtClean="0"/>
              <a:t>bytecodes</a:t>
            </a:r>
            <a:r>
              <a:rPr lang="en-US" dirty="0" smtClean="0"/>
              <a:t>, which have nothing to do with a particular computer architecture easy to interpret on any machine </a:t>
            </a:r>
          </a:p>
          <a:p>
            <a:r>
              <a:rPr lang="en-US" b="1" dirty="0" smtClean="0"/>
              <a:t>Portable</a:t>
            </a:r>
          </a:p>
          <a:p>
            <a:r>
              <a:rPr lang="en-US" dirty="0" smtClean="0"/>
              <a:t>Java goes further than just being architecture-neutral: no "implementation dependent" notes in the spec (arithmetic and evaluation order) standard libraries hide system differences the Java environment itself is also portable: the portability boundary is POSIX compliant </a:t>
            </a:r>
          </a:p>
          <a:p>
            <a:r>
              <a:rPr lang="en-US" b="1" dirty="0" smtClean="0"/>
              <a:t>High-Performance</a:t>
            </a:r>
          </a:p>
          <a:p>
            <a:r>
              <a:rPr lang="en-US" dirty="0" smtClean="0"/>
              <a:t>Java is an interpreted language, so it will never be as fast as a compiled language as C or C++. In fact, it is about 20 times as slow as C. However, this speed is more than enough to run interactive, GUI and network-based applications, where the application is often idle, waiting for the user to do something, or waiting for data from the network. </a:t>
            </a:r>
          </a:p>
          <a:p>
            <a:r>
              <a:rPr lang="en-US" b="1" dirty="0" smtClean="0"/>
              <a:t>Multithreaded</a:t>
            </a:r>
          </a:p>
          <a:p>
            <a:r>
              <a:rPr lang="en-US" dirty="0" smtClean="0"/>
              <a:t>Java allows multiple concurrent threads of execution to be active at once. This means that you could be listening to an audio clip while scrolling the page and in the background downloading an image. Java contains sophisticated synchronization primitives (monitors and condition variables), that are integrated into the language to make them easy to use and robust. The </a:t>
            </a:r>
            <a:r>
              <a:rPr lang="en-US" i="1" dirty="0" err="1" smtClean="0"/>
              <a:t>java.lang</a:t>
            </a:r>
            <a:r>
              <a:rPr lang="en-US" dirty="0" smtClean="0"/>
              <a:t> package provides a </a:t>
            </a:r>
            <a:r>
              <a:rPr lang="en-US" i="1" dirty="0" smtClean="0"/>
              <a:t>Thread</a:t>
            </a:r>
            <a:r>
              <a:rPr lang="en-US" dirty="0" smtClean="0"/>
              <a:t> class that supports methods to start, run, and stop a thread, and check on its status. </a:t>
            </a:r>
          </a:p>
          <a:p>
            <a:r>
              <a:rPr lang="en-US" b="1" dirty="0" smtClean="0"/>
              <a:t>Dynamic</a:t>
            </a:r>
          </a:p>
          <a:p>
            <a:r>
              <a:rPr lang="en-US" dirty="0" smtClean="0"/>
              <a:t>Java was designed to adapt to an evolving environment:</a:t>
            </a:r>
          </a:p>
          <a:p>
            <a:r>
              <a:rPr lang="en-US" dirty="0" smtClean="0"/>
              <a:t>Even after binaries have been released, they can adapt to a changing environment Java loads in classes as they are needed, even from across the network It defers many decisions (like object layout) to runtime, which solves many of the version problems that C++ has Dynamic linking is the only kind there is </a:t>
            </a:r>
          </a:p>
          <a:p>
            <a:endParaRPr lang="en-US" dirty="0"/>
          </a:p>
        </p:txBody>
      </p:sp>
      <p:sp>
        <p:nvSpPr>
          <p:cNvPr id="4" name="Slide Number Placeholder 3"/>
          <p:cNvSpPr>
            <a:spLocks noGrp="1"/>
          </p:cNvSpPr>
          <p:nvPr>
            <p:ph type="sldNum" sz="quarter" idx="10"/>
          </p:nvPr>
        </p:nvSpPr>
        <p:spPr/>
        <p:txBody>
          <a:bodyPr/>
          <a:lstStyle/>
          <a:p>
            <a:fld id="{E216FA18-312F-4C11-877C-0B80F1ED6DCE}" type="slidenum">
              <a:rPr lang="en-US" smtClean="0"/>
              <a:pPr/>
              <a:t>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216FA18-312F-4C11-877C-0B80F1ED6DCE}" type="slidenum">
              <a:rPr lang="en-US" smtClean="0"/>
              <a:pPr/>
              <a:t>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i="1" dirty="0" smtClean="0"/>
              <a:t>memegenerator</a:t>
            </a:r>
            <a:r>
              <a:rPr lang="en-US" i="1" dirty="0" smtClean="0"/>
              <a:t>.net/</a:t>
            </a:r>
          </a:p>
          <a:p>
            <a:endParaRPr lang="en-US" i="1" dirty="0" smtClean="0"/>
          </a:p>
          <a:p>
            <a:r>
              <a:rPr lang="en-US" i="1" dirty="0" smtClean="0"/>
              <a:t>https://imgflip.com/</a:t>
            </a:r>
          </a:p>
          <a:p>
            <a:endParaRPr lang="en-US" i="1" dirty="0" smtClean="0"/>
          </a:p>
          <a:p>
            <a:r>
              <a:rPr lang="en-US" i="1" dirty="0" smtClean="0"/>
              <a:t>www.quick</a:t>
            </a:r>
            <a:r>
              <a:rPr lang="en-US" b="1" i="1" dirty="0" smtClean="0"/>
              <a:t>meme</a:t>
            </a:r>
            <a:r>
              <a:rPr lang="en-US" i="1" dirty="0" smtClean="0"/>
              <a:t>.com/</a:t>
            </a:r>
          </a:p>
          <a:p>
            <a:endParaRPr lang="en-US" i="1" dirty="0" smtClean="0"/>
          </a:p>
          <a:p>
            <a:r>
              <a:rPr lang="en-US" i="1" dirty="0" smtClean="0"/>
              <a:t>www.</a:t>
            </a:r>
            <a:r>
              <a:rPr lang="en-US" b="1" i="1" dirty="0" smtClean="0"/>
              <a:t>memecreator</a:t>
            </a:r>
            <a:r>
              <a:rPr lang="en-US" i="1" dirty="0" smtClean="0"/>
              <a:t>.org</a:t>
            </a:r>
            <a:endParaRPr lang="en-US" dirty="0"/>
          </a:p>
        </p:txBody>
      </p:sp>
      <p:sp>
        <p:nvSpPr>
          <p:cNvPr id="4" name="Slide Number Placeholder 3"/>
          <p:cNvSpPr>
            <a:spLocks noGrp="1"/>
          </p:cNvSpPr>
          <p:nvPr>
            <p:ph type="sldNum" sz="quarter" idx="10"/>
          </p:nvPr>
        </p:nvSpPr>
        <p:spPr/>
        <p:txBody>
          <a:bodyPr/>
          <a:lstStyle/>
          <a:p>
            <a:fld id="{E216FA18-312F-4C11-877C-0B80F1ED6DCE}" type="slidenum">
              <a:rPr lang="en-US" smtClean="0"/>
              <a:pPr/>
              <a:t>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216FA18-312F-4C11-877C-0B80F1ED6DCE}" type="slidenum">
              <a:rPr lang="en-US" smtClean="0"/>
              <a:pPr/>
              <a:t>10</a:t>
            </a:fld>
            <a:endParaRPr lang="en-US"/>
          </a:p>
        </p:txBody>
      </p:sp>
    </p:spTree>
    <p:extLst>
      <p:ext uri="{BB962C8B-B14F-4D97-AF65-F5344CB8AC3E}">
        <p14:creationId xmlns:p14="http://schemas.microsoft.com/office/powerpoint/2010/main" val="2779450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BAE524A-B2DD-433A-9B8A-026078335CDA}" type="datetimeFigureOut">
              <a:rPr lang="en-US" smtClean="0"/>
              <a:pPr/>
              <a:t>8/19/2014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58844-E7E1-465E-B405-E4AF7DBF8AB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AE524A-B2DD-433A-9B8A-026078335CDA}" type="datetimeFigureOut">
              <a:rPr lang="en-US" smtClean="0"/>
              <a:pPr/>
              <a:t>8/19/2014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58844-E7E1-465E-B405-E4AF7DBF8AB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AE524A-B2DD-433A-9B8A-026078335CDA}" type="datetimeFigureOut">
              <a:rPr lang="en-US" smtClean="0"/>
              <a:pPr/>
              <a:t>8/19/2014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58844-E7E1-465E-B405-E4AF7DBF8AB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AE524A-B2DD-433A-9B8A-026078335CDA}" type="datetimeFigureOut">
              <a:rPr lang="en-US" smtClean="0"/>
              <a:pPr/>
              <a:t>8/19/2014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58844-E7E1-465E-B405-E4AF7DBF8AB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BAE524A-B2DD-433A-9B8A-026078335CDA}" type="datetimeFigureOut">
              <a:rPr lang="en-US" smtClean="0"/>
              <a:pPr/>
              <a:t>8/19/2014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58844-E7E1-465E-B405-E4AF7DBF8AB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BAE524A-B2DD-433A-9B8A-026078335CDA}" type="datetimeFigureOut">
              <a:rPr lang="en-US" smtClean="0"/>
              <a:pPr/>
              <a:t>8/19/2014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58844-E7E1-465E-B405-E4AF7DBF8AB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BAE524A-B2DD-433A-9B8A-026078335CDA}" type="datetimeFigureOut">
              <a:rPr lang="en-US" smtClean="0"/>
              <a:pPr/>
              <a:t>8/19/2014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258844-E7E1-465E-B405-E4AF7DBF8AB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BAE524A-B2DD-433A-9B8A-026078335CDA}" type="datetimeFigureOut">
              <a:rPr lang="en-US" smtClean="0"/>
              <a:pPr/>
              <a:t>8/19/2014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258844-E7E1-465E-B405-E4AF7DBF8AB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AE524A-B2DD-433A-9B8A-026078335CDA}" type="datetimeFigureOut">
              <a:rPr lang="en-US" smtClean="0"/>
              <a:pPr/>
              <a:t>8/19/2014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258844-E7E1-465E-B405-E4AF7DBF8AB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AE524A-B2DD-433A-9B8A-026078335CDA}" type="datetimeFigureOut">
              <a:rPr lang="en-US" smtClean="0"/>
              <a:pPr/>
              <a:t>8/19/2014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58844-E7E1-465E-B405-E4AF7DBF8AB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AE524A-B2DD-433A-9B8A-026078335CDA}" type="datetimeFigureOut">
              <a:rPr lang="en-US" smtClean="0"/>
              <a:pPr/>
              <a:t>8/19/2014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58844-E7E1-465E-B405-E4AF7DBF8AB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AE524A-B2DD-433A-9B8A-026078335CDA}" type="datetimeFigureOut">
              <a:rPr lang="en-US" smtClean="0"/>
              <a:pPr/>
              <a:t>8/19/2014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258844-E7E1-465E-B405-E4AF7DBF8AB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jpe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logo.png"/>
          <p:cNvPicPr>
            <a:picLocks noChangeAspect="1"/>
          </p:cNvPicPr>
          <p:nvPr/>
        </p:nvPicPr>
        <p:blipFill>
          <a:blip r:embed="rId2"/>
          <a:stretch>
            <a:fillRect/>
          </a:stretch>
        </p:blipFill>
        <p:spPr>
          <a:xfrm>
            <a:off x="2971800" y="1524000"/>
            <a:ext cx="3250794" cy="3250794"/>
          </a:xfrm>
          <a:prstGeom prst="rect">
            <a:avLst/>
          </a:prstGeom>
        </p:spPr>
      </p:pic>
      <p:pic>
        <p:nvPicPr>
          <p:cNvPr id="11270" name="Picture 6" descr="F:\Java\t\Trollify ver 1.03 6..30pm 8_17\meme-faces\blonde_omgrun.jpg"/>
          <p:cNvPicPr>
            <a:picLocks noChangeAspect="1" noChangeArrowheads="1"/>
          </p:cNvPicPr>
          <p:nvPr/>
        </p:nvPicPr>
        <p:blipFill>
          <a:blip r:embed="rId3"/>
          <a:srcRect/>
          <a:stretch>
            <a:fillRect/>
          </a:stretch>
        </p:blipFill>
        <p:spPr bwMode="auto">
          <a:xfrm>
            <a:off x="9144000" y="4809538"/>
            <a:ext cx="2776996" cy="2048462"/>
          </a:xfrm>
          <a:prstGeom prst="rect">
            <a:avLst/>
          </a:prstGeom>
          <a:noFill/>
        </p:spPr>
      </p:pic>
      <p:pic>
        <p:nvPicPr>
          <p:cNvPr id="13" name="Picture 12" descr="must_resist.jpg"/>
          <p:cNvPicPr>
            <a:picLocks noChangeAspect="1"/>
          </p:cNvPicPr>
          <p:nvPr/>
        </p:nvPicPr>
        <p:blipFill>
          <a:blip r:embed="rId4"/>
          <a:stretch>
            <a:fillRect/>
          </a:stretch>
        </p:blipFill>
        <p:spPr>
          <a:xfrm>
            <a:off x="9144000" y="4824769"/>
            <a:ext cx="3605808" cy="2033231"/>
          </a:xfrm>
          <a:prstGeom prst="rect">
            <a:avLst/>
          </a:prstGeom>
        </p:spPr>
      </p:pic>
      <p:pic>
        <p:nvPicPr>
          <p:cNvPr id="11273" name="Picture 9" descr="F:\Java\t\Trollify ver 1.03 6..30pm 8_17\meme-faces\chill_out_lemur.jpg"/>
          <p:cNvPicPr>
            <a:picLocks noChangeAspect="1" noChangeArrowheads="1"/>
          </p:cNvPicPr>
          <p:nvPr/>
        </p:nvPicPr>
        <p:blipFill>
          <a:blip r:embed="rId5"/>
          <a:srcRect/>
          <a:stretch>
            <a:fillRect/>
          </a:stretch>
        </p:blipFill>
        <p:spPr bwMode="auto">
          <a:xfrm>
            <a:off x="-2438400" y="4724400"/>
            <a:ext cx="2133600" cy="2133600"/>
          </a:xfrm>
          <a:prstGeom prst="rect">
            <a:avLst/>
          </a:prstGeom>
          <a:noFill/>
        </p:spPr>
      </p:pic>
      <p:pic>
        <p:nvPicPr>
          <p:cNvPr id="19" name="Picture 18" descr="must_resist.jpg"/>
          <p:cNvPicPr>
            <a:picLocks noChangeAspect="1"/>
          </p:cNvPicPr>
          <p:nvPr/>
        </p:nvPicPr>
        <p:blipFill>
          <a:blip r:embed="rId4"/>
          <a:stretch>
            <a:fillRect/>
          </a:stretch>
        </p:blipFill>
        <p:spPr>
          <a:xfrm>
            <a:off x="9296400" y="4977169"/>
            <a:ext cx="3605808" cy="2033231"/>
          </a:xfrm>
          <a:prstGeom prst="rect">
            <a:avLst/>
          </a:prstGeom>
        </p:spPr>
      </p:pic>
      <p:pic>
        <p:nvPicPr>
          <p:cNvPr id="21" name="Picture 20" descr="okay.png"/>
          <p:cNvPicPr>
            <a:picLocks noChangeAspect="1"/>
          </p:cNvPicPr>
          <p:nvPr/>
        </p:nvPicPr>
        <p:blipFill>
          <a:blip r:embed="rId6"/>
          <a:stretch>
            <a:fillRect/>
          </a:stretch>
        </p:blipFill>
        <p:spPr>
          <a:xfrm>
            <a:off x="3505200" y="6858000"/>
            <a:ext cx="2590800" cy="22206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2000" accel="50000" decel="50000" fill="hold" nodeType="clickEffect">
                                  <p:stCondLst>
                                    <p:cond delay="600"/>
                                  </p:stCondLst>
                                  <p:childTnLst>
                                    <p:animMotion origin="layout" path="M 3.88889E-6 -9.82659E-7 L -1.39341 0.01595 " pathEditMode="relative" rAng="0" ptsTypes="AA">
                                      <p:cBhvr>
                                        <p:cTn id="6" dur="2000" fill="hold"/>
                                        <p:tgtEl>
                                          <p:spTgt spid="11270"/>
                                        </p:tgtEl>
                                        <p:attrNameLst>
                                          <p:attrName>ppt_x</p:attrName>
                                          <p:attrName>ppt_y</p:attrName>
                                        </p:attrNameLst>
                                      </p:cBhvr>
                                      <p:rCtr x="-697" y="8"/>
                                    </p:animMotion>
                                  </p:childTnLst>
                                </p:cTn>
                              </p:par>
                              <p:par>
                                <p:cTn id="7" presetID="0" presetClass="path" presetSubtype="0" accel="50000" decel="50000" fill="hold" nodeType="withEffect">
                                  <p:stCondLst>
                                    <p:cond delay="1000"/>
                                  </p:stCondLst>
                                  <p:childTnLst>
                                    <p:animMotion origin="layout" path="M -1.38889E-6 -8.90173E-6 L -1.4 -8.90173E-6 " pathEditMode="relative" ptsTypes="AA">
                                      <p:cBhvr>
                                        <p:cTn id="8" dur="2200" fill="hold"/>
                                        <p:tgtEl>
                                          <p:spTgt spid="13"/>
                                        </p:tgtEl>
                                        <p:attrNameLst>
                                          <p:attrName>ppt_x</p:attrName>
                                          <p:attrName>ppt_y</p:attrName>
                                        </p:attrNameLst>
                                      </p:cBhvr>
                                    </p:animMotion>
                                  </p:childTnLst>
                                </p:cTn>
                              </p:par>
                              <p:par>
                                <p:cTn id="9" presetID="63" presetClass="path" presetSubtype="0" accel="50000" decel="50000" fill="hold" nodeType="withEffect">
                                  <p:stCondLst>
                                    <p:cond delay="3500"/>
                                  </p:stCondLst>
                                  <p:childTnLst>
                                    <p:animMotion origin="layout" path="M -2.77556E-17 -4.73988E-6 L 0.25 -4.73988E-6 " pathEditMode="relative" rAng="0" ptsTypes="AA">
                                      <p:cBhvr>
                                        <p:cTn id="10" dur="500" fill="hold"/>
                                        <p:tgtEl>
                                          <p:spTgt spid="11273"/>
                                        </p:tgtEl>
                                        <p:attrNameLst>
                                          <p:attrName>ppt_x</p:attrName>
                                          <p:attrName>ppt_y</p:attrName>
                                        </p:attrNameLst>
                                      </p:cBhvr>
                                      <p:rCtr x="125" y="0"/>
                                    </p:animMotion>
                                  </p:childTnLst>
                                </p:cTn>
                              </p:par>
                              <p:par>
                                <p:cTn id="11" presetID="0" presetClass="path" presetSubtype="0" accel="50000" decel="50000" fill="hold" nodeType="withEffect">
                                  <p:stCondLst>
                                    <p:cond delay="3000"/>
                                  </p:stCondLst>
                                  <p:childTnLst>
                                    <p:animMotion origin="layout" path="M 4.72222E-6 -3.95005E-6 C -0.01285 0.00509 -0.02483 0.00717 -0.03768 0.00879 C -0.06754 0.00694 -0.09723 0.00671 -0.12639 0.0044 C -0.1533 0.00232 -0.17969 -0.00393 -0.2066 -0.00601 C -0.25678 -0.02636 -0.20035 -0.00439 -0.35261 -0.01248 C -0.37396 -0.01364 -0.39879 -0.0222 -0.42014 -0.02497 C -0.44514 -0.03399 -0.46841 -0.03145 -0.49653 -0.0333 C -0.55747 -0.04787 -0.62153 -0.03631 -0.68351 -0.03122 C -0.69948 -0.02798 -0.68855 -0.03122 -0.70296 -0.02497 C -0.70643 -0.02359 -0.71372 -0.02058 -0.71372 -0.02035 C -0.71806 -0.01549 -0.72066 -0.0111 -0.72205 -0.00416 C -0.72066 0.00324 -0.71875 0.00879 -0.71528 0.01481 C -0.71389 0.03955 -0.71459 0.06152 -0.71719 0.0858 C -0.7165 0.09852 -0.71372 0.11078 -0.71372 0.1235 C -0.71372 0.15125 -0.71563 0.16444 -0.71875 0.18826 C -0.71806 0.21994 -0.7191 0.25602 -0.71372 0.28839 C -0.71389 0.29556 -0.72084 0.37674 -0.71372 0.3846 " pathEditMode="relative" rAng="0" ptsTypes="ffffffffffffffffA">
                                      <p:cBhvr>
                                        <p:cTn id="12" dur="1800" fill="hold"/>
                                        <p:tgtEl>
                                          <p:spTgt spid="19"/>
                                        </p:tgtEl>
                                        <p:attrNameLst>
                                          <p:attrName>ppt_x</p:attrName>
                                          <p:attrName>ppt_y</p:attrName>
                                        </p:attrNameLst>
                                      </p:cBhvr>
                                      <p:rCtr x="-361" y="168"/>
                                    </p:animMotion>
                                  </p:childTnLst>
                                  <p:subTnLst>
                                    <p:set>
                                      <p:cBhvr override="childStyle">
                                        <p:cTn dur="1" fill="hold" display="0" masterRel="sameClick" afterEffect="1">
                                          <p:stCondLst>
                                            <p:cond evt="end" delay="0">
                                              <p:tn val="11"/>
                                            </p:cond>
                                          </p:stCondLst>
                                        </p:cTn>
                                        <p:tgtEl>
                                          <p:spTgt spid="19"/>
                                        </p:tgtEl>
                                        <p:attrNameLst>
                                          <p:attrName>style.visibility</p:attrName>
                                        </p:attrNameLst>
                                      </p:cBhvr>
                                      <p:to>
                                        <p:strVal val="hidden"/>
                                      </p:to>
                                    </p:set>
                                  </p:subTnLst>
                                </p:cTn>
                              </p:par>
                              <p:par>
                                <p:cTn id="13" presetID="64" presetClass="path" presetSubtype="0" accel="50000" decel="50000" fill="hold" nodeType="withEffect">
                                  <p:stCondLst>
                                    <p:cond delay="3900"/>
                                  </p:stCondLst>
                                  <p:childTnLst>
                                    <p:animMotion origin="layout" path="M 0 -8.0481E-7 L 0 -0.29487 " pathEditMode="relative" rAng="0" ptsTypes="AA">
                                      <p:cBhvr>
                                        <p:cTn id="14" dur="100" fill="hold"/>
                                        <p:tgtEl>
                                          <p:spTgt spid="21"/>
                                        </p:tgtEl>
                                        <p:attrNameLst>
                                          <p:attrName>ppt_x</p:attrName>
                                          <p:attrName>ppt_y</p:attrName>
                                        </p:attrNameLst>
                                      </p:cBhvr>
                                      <p:rCtr x="0" y="-14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5" name="Picture 5"/>
          <p:cNvPicPr>
            <a:picLocks noChangeAspect="1" noChangeArrowheads="1"/>
          </p:cNvPicPr>
          <p:nvPr/>
        </p:nvPicPr>
        <p:blipFill>
          <a:blip r:embed="rId3"/>
          <a:srcRect/>
          <a:stretch>
            <a:fillRect/>
          </a:stretch>
        </p:blipFill>
        <p:spPr bwMode="auto">
          <a:xfrm>
            <a:off x="304800" y="1524000"/>
            <a:ext cx="8599610" cy="4610100"/>
          </a:xfrm>
          <a:prstGeom prst="rect">
            <a:avLst/>
          </a:prstGeom>
          <a:noFill/>
          <a:ln w="9525">
            <a:noFill/>
            <a:miter lim="800000"/>
            <a:headEnd/>
            <a:tailEnd/>
          </a:ln>
          <a:effectLst/>
        </p:spPr>
      </p:pic>
      <p:pic>
        <p:nvPicPr>
          <p:cNvPr id="7" name="Picture 6" descr="gradient.jpg"/>
          <p:cNvPicPr>
            <a:picLocks noChangeAspect="1"/>
          </p:cNvPicPr>
          <p:nvPr/>
        </p:nvPicPr>
        <p:blipFill>
          <a:blip r:embed="rId4"/>
          <a:stretch>
            <a:fillRect/>
          </a:stretch>
        </p:blipFill>
        <p:spPr>
          <a:xfrm>
            <a:off x="0" y="0"/>
            <a:ext cx="9144000" cy="1238250"/>
          </a:xfrm>
          <a:prstGeom prst="rect">
            <a:avLst/>
          </a:prstGeom>
        </p:spPr>
      </p:pic>
      <p:sp>
        <p:nvSpPr>
          <p:cNvPr id="8" name="TextBox 7"/>
          <p:cNvSpPr txBox="1"/>
          <p:nvPr/>
        </p:nvSpPr>
        <p:spPr>
          <a:xfrm>
            <a:off x="3810000" y="228600"/>
            <a:ext cx="1383713" cy="523220"/>
          </a:xfrm>
          <a:prstGeom prst="rect">
            <a:avLst/>
          </a:prstGeom>
          <a:noFill/>
        </p:spPr>
        <p:txBody>
          <a:bodyPr wrap="none" rtlCol="0">
            <a:spAutoFit/>
          </a:bodyPr>
          <a:lstStyle/>
          <a:p>
            <a:pPr algn="ctr"/>
            <a:r>
              <a:rPr lang="en-US" sz="2800" b="1" dirty="0" smtClean="0">
                <a:solidFill>
                  <a:schemeClr val="bg1"/>
                </a:solidFill>
                <a:latin typeface="Arial" pitchFamily="34" charset="0"/>
                <a:cs typeface="Arial" pitchFamily="34" charset="0"/>
              </a:rPr>
              <a:t>Design</a:t>
            </a:r>
            <a:endParaRPr lang="en-US" sz="2800" b="1"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535" y="2209800"/>
            <a:ext cx="4095750" cy="22288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descr="gradient.jpg"/>
          <p:cNvPicPr>
            <a:picLocks noChangeAspect="1"/>
          </p:cNvPicPr>
          <p:nvPr/>
        </p:nvPicPr>
        <p:blipFill>
          <a:blip r:embed="rId3"/>
          <a:stretch>
            <a:fillRect/>
          </a:stretch>
        </p:blipFill>
        <p:spPr>
          <a:xfrm>
            <a:off x="0" y="0"/>
            <a:ext cx="9144000" cy="1238250"/>
          </a:xfrm>
          <a:prstGeom prst="rect">
            <a:avLst/>
          </a:prstGeom>
        </p:spPr>
      </p:pic>
      <p:sp>
        <p:nvSpPr>
          <p:cNvPr id="4" name="TextBox 3"/>
          <p:cNvSpPr txBox="1"/>
          <p:nvPr/>
        </p:nvSpPr>
        <p:spPr>
          <a:xfrm>
            <a:off x="3810000" y="228600"/>
            <a:ext cx="1383713" cy="523220"/>
          </a:xfrm>
          <a:prstGeom prst="rect">
            <a:avLst/>
          </a:prstGeom>
          <a:noFill/>
        </p:spPr>
        <p:txBody>
          <a:bodyPr wrap="none" rtlCol="0">
            <a:spAutoFit/>
          </a:bodyPr>
          <a:lstStyle/>
          <a:p>
            <a:pPr algn="ctr"/>
            <a:r>
              <a:rPr lang="en-US" sz="2800" b="1" dirty="0" smtClean="0">
                <a:solidFill>
                  <a:schemeClr val="bg1"/>
                </a:solidFill>
                <a:latin typeface="Arial" pitchFamily="34" charset="0"/>
                <a:cs typeface="Arial" pitchFamily="34" charset="0"/>
              </a:rPr>
              <a:t>Design</a:t>
            </a:r>
            <a:endParaRPr lang="en-US" sz="2800" b="1" dirty="0">
              <a:solidFill>
                <a:schemeClr val="bg1"/>
              </a:solidFill>
              <a:latin typeface="Arial" pitchFamily="34" charset="0"/>
              <a:cs typeface="Arial" pitchFamily="34" charset="0"/>
            </a:endParaRP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9296" y="1789393"/>
            <a:ext cx="4286250" cy="30696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43624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dient.jpg"/>
          <p:cNvPicPr>
            <a:picLocks noChangeAspect="1"/>
          </p:cNvPicPr>
          <p:nvPr/>
        </p:nvPicPr>
        <p:blipFill>
          <a:blip r:embed="rId2"/>
          <a:stretch>
            <a:fillRect/>
          </a:stretch>
        </p:blipFill>
        <p:spPr>
          <a:xfrm>
            <a:off x="0" y="0"/>
            <a:ext cx="9144000" cy="1238250"/>
          </a:xfrm>
          <a:prstGeom prst="rect">
            <a:avLst/>
          </a:prstGeom>
        </p:spPr>
      </p:pic>
      <p:sp>
        <p:nvSpPr>
          <p:cNvPr id="3" name="TextBox 2"/>
          <p:cNvSpPr txBox="1"/>
          <p:nvPr/>
        </p:nvSpPr>
        <p:spPr>
          <a:xfrm>
            <a:off x="3810000" y="228600"/>
            <a:ext cx="1383713" cy="523220"/>
          </a:xfrm>
          <a:prstGeom prst="rect">
            <a:avLst/>
          </a:prstGeom>
          <a:noFill/>
        </p:spPr>
        <p:txBody>
          <a:bodyPr wrap="none" rtlCol="0">
            <a:spAutoFit/>
          </a:bodyPr>
          <a:lstStyle/>
          <a:p>
            <a:pPr algn="ctr"/>
            <a:r>
              <a:rPr lang="en-US" sz="2800" b="1" dirty="0" smtClean="0">
                <a:solidFill>
                  <a:schemeClr val="bg1"/>
                </a:solidFill>
                <a:latin typeface="Arial" pitchFamily="34" charset="0"/>
                <a:cs typeface="Arial" pitchFamily="34" charset="0"/>
              </a:rPr>
              <a:t>Design</a:t>
            </a:r>
            <a:endParaRPr lang="en-US" sz="2800" b="1" dirty="0">
              <a:solidFill>
                <a:schemeClr val="bg1"/>
              </a:solidFill>
              <a:latin typeface="Arial" pitchFamily="34" charset="0"/>
              <a:cs typeface="Arial" pitchFamily="34"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881" y="1447800"/>
            <a:ext cx="8743950" cy="4679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6278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dient.jpg"/>
          <p:cNvPicPr>
            <a:picLocks noChangeAspect="1"/>
          </p:cNvPicPr>
          <p:nvPr/>
        </p:nvPicPr>
        <p:blipFill>
          <a:blip r:embed="rId2"/>
          <a:stretch>
            <a:fillRect/>
          </a:stretch>
        </p:blipFill>
        <p:spPr>
          <a:xfrm>
            <a:off x="0" y="0"/>
            <a:ext cx="9144000" cy="1238250"/>
          </a:xfrm>
          <a:prstGeom prst="rect">
            <a:avLst/>
          </a:prstGeom>
        </p:spPr>
      </p:pic>
      <p:pic>
        <p:nvPicPr>
          <p:cNvPr id="3" name="Picture 2" descr="gradient.jpg"/>
          <p:cNvPicPr>
            <a:picLocks noChangeAspect="1"/>
          </p:cNvPicPr>
          <p:nvPr/>
        </p:nvPicPr>
        <p:blipFill>
          <a:blip r:embed="rId2"/>
          <a:stretch>
            <a:fillRect/>
          </a:stretch>
        </p:blipFill>
        <p:spPr>
          <a:xfrm>
            <a:off x="0" y="0"/>
            <a:ext cx="9144000" cy="1238250"/>
          </a:xfrm>
          <a:prstGeom prst="rect">
            <a:avLst/>
          </a:prstGeom>
        </p:spPr>
      </p:pic>
      <p:sp>
        <p:nvSpPr>
          <p:cNvPr id="4" name="TextBox 3"/>
          <p:cNvSpPr txBox="1"/>
          <p:nvPr/>
        </p:nvSpPr>
        <p:spPr>
          <a:xfrm>
            <a:off x="3810000" y="228600"/>
            <a:ext cx="1383713" cy="523220"/>
          </a:xfrm>
          <a:prstGeom prst="rect">
            <a:avLst/>
          </a:prstGeom>
          <a:noFill/>
        </p:spPr>
        <p:txBody>
          <a:bodyPr wrap="none" rtlCol="0">
            <a:spAutoFit/>
          </a:bodyPr>
          <a:lstStyle/>
          <a:p>
            <a:pPr algn="ctr"/>
            <a:r>
              <a:rPr lang="en-US" sz="2800" b="1" dirty="0" smtClean="0">
                <a:solidFill>
                  <a:schemeClr val="bg1"/>
                </a:solidFill>
                <a:latin typeface="Arial" pitchFamily="34" charset="0"/>
                <a:cs typeface="Arial" pitchFamily="34" charset="0"/>
              </a:rPr>
              <a:t>Design</a:t>
            </a:r>
            <a:endParaRPr lang="en-US" sz="2800" b="1" dirty="0">
              <a:solidFill>
                <a:schemeClr val="bg1"/>
              </a:solidFill>
              <a:latin typeface="Arial" pitchFamily="34" charset="0"/>
              <a:cs typeface="Arial" pitchFamily="34" charset="0"/>
            </a:endParaRPr>
          </a:p>
        </p:txBody>
      </p:sp>
      <p:pic>
        <p:nvPicPr>
          <p:cNvPr id="21507" name="Picture 3"/>
          <p:cNvPicPr>
            <a:picLocks noChangeAspect="1" noChangeArrowheads="1"/>
          </p:cNvPicPr>
          <p:nvPr/>
        </p:nvPicPr>
        <p:blipFill>
          <a:blip r:embed="rId3"/>
          <a:srcRect/>
          <a:stretch>
            <a:fillRect/>
          </a:stretch>
        </p:blipFill>
        <p:spPr bwMode="auto">
          <a:xfrm>
            <a:off x="211439" y="1524000"/>
            <a:ext cx="8789607" cy="468520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dient.jpg"/>
          <p:cNvPicPr>
            <a:picLocks noChangeAspect="1"/>
          </p:cNvPicPr>
          <p:nvPr/>
        </p:nvPicPr>
        <p:blipFill>
          <a:blip r:embed="rId2"/>
          <a:stretch>
            <a:fillRect/>
          </a:stretch>
        </p:blipFill>
        <p:spPr>
          <a:xfrm>
            <a:off x="0" y="0"/>
            <a:ext cx="9144000" cy="1238250"/>
          </a:xfrm>
          <a:prstGeom prst="rect">
            <a:avLst/>
          </a:prstGeom>
        </p:spPr>
      </p:pic>
      <p:pic>
        <p:nvPicPr>
          <p:cNvPr id="3" name="Picture 2" descr="gradient.jpg"/>
          <p:cNvPicPr>
            <a:picLocks noChangeAspect="1"/>
          </p:cNvPicPr>
          <p:nvPr/>
        </p:nvPicPr>
        <p:blipFill>
          <a:blip r:embed="rId2"/>
          <a:stretch>
            <a:fillRect/>
          </a:stretch>
        </p:blipFill>
        <p:spPr>
          <a:xfrm>
            <a:off x="0" y="0"/>
            <a:ext cx="9144000" cy="1238250"/>
          </a:xfrm>
          <a:prstGeom prst="rect">
            <a:avLst/>
          </a:prstGeom>
        </p:spPr>
      </p:pic>
      <p:sp>
        <p:nvSpPr>
          <p:cNvPr id="4" name="TextBox 3"/>
          <p:cNvSpPr txBox="1"/>
          <p:nvPr/>
        </p:nvSpPr>
        <p:spPr>
          <a:xfrm>
            <a:off x="3810000" y="228600"/>
            <a:ext cx="1383713" cy="523220"/>
          </a:xfrm>
          <a:prstGeom prst="rect">
            <a:avLst/>
          </a:prstGeom>
          <a:noFill/>
        </p:spPr>
        <p:txBody>
          <a:bodyPr wrap="none" rtlCol="0">
            <a:spAutoFit/>
          </a:bodyPr>
          <a:lstStyle/>
          <a:p>
            <a:pPr algn="ctr"/>
            <a:r>
              <a:rPr lang="en-US" sz="2800" b="1" dirty="0" smtClean="0">
                <a:solidFill>
                  <a:schemeClr val="bg1"/>
                </a:solidFill>
                <a:latin typeface="Arial" pitchFamily="34" charset="0"/>
                <a:cs typeface="Arial" pitchFamily="34" charset="0"/>
              </a:rPr>
              <a:t>Design</a:t>
            </a:r>
            <a:endParaRPr lang="en-US" sz="2800" b="1" dirty="0">
              <a:solidFill>
                <a:schemeClr val="bg1"/>
              </a:solidFill>
              <a:latin typeface="Arial" pitchFamily="34" charset="0"/>
              <a:cs typeface="Arial" pitchFamily="34" charset="0"/>
            </a:endParaRPr>
          </a:p>
        </p:txBody>
      </p:sp>
      <p:pic>
        <p:nvPicPr>
          <p:cNvPr id="22530" name="Picture 2"/>
          <p:cNvPicPr>
            <a:picLocks noChangeAspect="1" noChangeArrowheads="1"/>
          </p:cNvPicPr>
          <p:nvPr/>
        </p:nvPicPr>
        <p:blipFill>
          <a:blip r:embed="rId3"/>
          <a:srcRect/>
          <a:stretch>
            <a:fillRect/>
          </a:stretch>
        </p:blipFill>
        <p:spPr bwMode="auto">
          <a:xfrm>
            <a:off x="304800" y="1600200"/>
            <a:ext cx="8578004" cy="4572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dient.jpg"/>
          <p:cNvPicPr>
            <a:picLocks noChangeAspect="1"/>
          </p:cNvPicPr>
          <p:nvPr/>
        </p:nvPicPr>
        <p:blipFill>
          <a:blip r:embed="rId2"/>
          <a:stretch>
            <a:fillRect/>
          </a:stretch>
        </p:blipFill>
        <p:spPr>
          <a:xfrm>
            <a:off x="0" y="0"/>
            <a:ext cx="9144000" cy="1238250"/>
          </a:xfrm>
          <a:prstGeom prst="rect">
            <a:avLst/>
          </a:prstGeom>
        </p:spPr>
      </p:pic>
      <p:pic>
        <p:nvPicPr>
          <p:cNvPr id="3" name="Picture 2" descr="gradient.jpg"/>
          <p:cNvPicPr>
            <a:picLocks noChangeAspect="1"/>
          </p:cNvPicPr>
          <p:nvPr/>
        </p:nvPicPr>
        <p:blipFill>
          <a:blip r:embed="rId2"/>
          <a:stretch>
            <a:fillRect/>
          </a:stretch>
        </p:blipFill>
        <p:spPr>
          <a:xfrm>
            <a:off x="0" y="0"/>
            <a:ext cx="9144000" cy="1238250"/>
          </a:xfrm>
          <a:prstGeom prst="rect">
            <a:avLst/>
          </a:prstGeom>
        </p:spPr>
      </p:pic>
      <p:sp>
        <p:nvSpPr>
          <p:cNvPr id="4" name="TextBox 3"/>
          <p:cNvSpPr txBox="1"/>
          <p:nvPr/>
        </p:nvSpPr>
        <p:spPr>
          <a:xfrm>
            <a:off x="3810000" y="228600"/>
            <a:ext cx="1383713" cy="523220"/>
          </a:xfrm>
          <a:prstGeom prst="rect">
            <a:avLst/>
          </a:prstGeom>
          <a:noFill/>
        </p:spPr>
        <p:txBody>
          <a:bodyPr wrap="none" rtlCol="0">
            <a:spAutoFit/>
          </a:bodyPr>
          <a:lstStyle/>
          <a:p>
            <a:pPr algn="ctr"/>
            <a:r>
              <a:rPr lang="en-US" sz="2800" b="1" dirty="0" smtClean="0">
                <a:solidFill>
                  <a:schemeClr val="bg1"/>
                </a:solidFill>
                <a:latin typeface="Arial" pitchFamily="34" charset="0"/>
                <a:cs typeface="Arial" pitchFamily="34" charset="0"/>
              </a:rPr>
              <a:t>Design</a:t>
            </a:r>
            <a:endParaRPr lang="en-US" sz="2800" b="1" dirty="0">
              <a:solidFill>
                <a:schemeClr val="bg1"/>
              </a:solidFill>
              <a:latin typeface="Arial" pitchFamily="34" charset="0"/>
              <a:cs typeface="Arial" pitchFamily="34" charset="0"/>
            </a:endParaRPr>
          </a:p>
        </p:txBody>
      </p:sp>
      <p:pic>
        <p:nvPicPr>
          <p:cNvPr id="23554" name="Picture 2"/>
          <p:cNvPicPr>
            <a:picLocks noChangeAspect="1" noChangeArrowheads="1"/>
          </p:cNvPicPr>
          <p:nvPr/>
        </p:nvPicPr>
        <p:blipFill>
          <a:blip r:embed="rId3"/>
          <a:srcRect/>
          <a:stretch>
            <a:fillRect/>
          </a:stretch>
        </p:blipFill>
        <p:spPr bwMode="auto">
          <a:xfrm>
            <a:off x="228600" y="1524000"/>
            <a:ext cx="8610600" cy="460331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dient.jpg"/>
          <p:cNvPicPr>
            <a:picLocks noChangeAspect="1"/>
          </p:cNvPicPr>
          <p:nvPr/>
        </p:nvPicPr>
        <p:blipFill>
          <a:blip r:embed="rId2"/>
          <a:stretch>
            <a:fillRect/>
          </a:stretch>
        </p:blipFill>
        <p:spPr>
          <a:xfrm>
            <a:off x="0" y="0"/>
            <a:ext cx="9144000" cy="1238250"/>
          </a:xfrm>
          <a:prstGeom prst="rect">
            <a:avLst/>
          </a:prstGeom>
        </p:spPr>
      </p:pic>
      <p:sp>
        <p:nvSpPr>
          <p:cNvPr id="3" name="TextBox 2"/>
          <p:cNvSpPr txBox="1"/>
          <p:nvPr/>
        </p:nvSpPr>
        <p:spPr>
          <a:xfrm>
            <a:off x="1295400" y="304800"/>
            <a:ext cx="6575263" cy="523220"/>
          </a:xfrm>
          <a:prstGeom prst="rect">
            <a:avLst/>
          </a:prstGeom>
          <a:noFill/>
        </p:spPr>
        <p:txBody>
          <a:bodyPr wrap="none" rtlCol="0">
            <a:spAutoFit/>
          </a:bodyPr>
          <a:lstStyle/>
          <a:p>
            <a:pPr algn="ctr"/>
            <a:r>
              <a:rPr lang="en-US" sz="2800" b="1" dirty="0" smtClean="0">
                <a:solidFill>
                  <a:schemeClr val="bg1"/>
                </a:solidFill>
                <a:latin typeface="Arial" pitchFamily="34" charset="0"/>
                <a:cs typeface="Arial" pitchFamily="34" charset="0"/>
              </a:rPr>
              <a:t>Sample Images Created using </a:t>
            </a:r>
            <a:r>
              <a:rPr lang="en-US" sz="2800" b="1" dirty="0" err="1" smtClean="0">
                <a:solidFill>
                  <a:schemeClr val="bg1"/>
                </a:solidFill>
                <a:latin typeface="Arial" pitchFamily="34" charset="0"/>
                <a:cs typeface="Arial" pitchFamily="34" charset="0"/>
              </a:rPr>
              <a:t>Trollify</a:t>
            </a:r>
            <a:endParaRPr lang="en-US" sz="2800" b="1" dirty="0">
              <a:solidFill>
                <a:schemeClr val="bg1"/>
              </a:solidFill>
              <a:latin typeface="Arial" pitchFamily="34" charset="0"/>
              <a:cs typeface="Arial" pitchFamily="34" charset="0"/>
            </a:endParaRPr>
          </a:p>
        </p:txBody>
      </p:sp>
      <p:pic>
        <p:nvPicPr>
          <p:cNvPr id="4" name="Picture 3" descr="indian_life.png"/>
          <p:cNvPicPr>
            <a:picLocks noChangeAspect="1"/>
          </p:cNvPicPr>
          <p:nvPr/>
        </p:nvPicPr>
        <p:blipFill>
          <a:blip r:embed="rId3"/>
          <a:srcRect b="20000"/>
          <a:stretch>
            <a:fillRect/>
          </a:stretch>
        </p:blipFill>
        <p:spPr>
          <a:xfrm>
            <a:off x="228600" y="1828800"/>
            <a:ext cx="4000500" cy="4267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248076_533297536711871_1237508508_n.jpg"/>
          <p:cNvPicPr>
            <a:picLocks noChangeAspect="1"/>
          </p:cNvPicPr>
          <p:nvPr/>
        </p:nvPicPr>
        <p:blipFill>
          <a:blip r:embed="rId4"/>
          <a:stretch>
            <a:fillRect/>
          </a:stretch>
        </p:blipFill>
        <p:spPr>
          <a:xfrm>
            <a:off x="5029200" y="1828800"/>
            <a:ext cx="3453826" cy="24384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dient.jpg"/>
          <p:cNvPicPr>
            <a:picLocks noChangeAspect="1"/>
          </p:cNvPicPr>
          <p:nvPr/>
        </p:nvPicPr>
        <p:blipFill>
          <a:blip r:embed="rId2"/>
          <a:stretch>
            <a:fillRect/>
          </a:stretch>
        </p:blipFill>
        <p:spPr>
          <a:xfrm>
            <a:off x="0" y="0"/>
            <a:ext cx="9144000" cy="1238250"/>
          </a:xfrm>
          <a:prstGeom prst="rect">
            <a:avLst/>
          </a:prstGeom>
        </p:spPr>
      </p:pic>
      <p:sp>
        <p:nvSpPr>
          <p:cNvPr id="3" name="TextBox 2"/>
          <p:cNvSpPr txBox="1"/>
          <p:nvPr/>
        </p:nvSpPr>
        <p:spPr>
          <a:xfrm>
            <a:off x="1295400" y="304800"/>
            <a:ext cx="6575263" cy="523220"/>
          </a:xfrm>
          <a:prstGeom prst="rect">
            <a:avLst/>
          </a:prstGeom>
          <a:noFill/>
        </p:spPr>
        <p:txBody>
          <a:bodyPr wrap="none" rtlCol="0">
            <a:spAutoFit/>
          </a:bodyPr>
          <a:lstStyle/>
          <a:p>
            <a:pPr algn="ctr"/>
            <a:r>
              <a:rPr lang="en-US" sz="2800" b="1" dirty="0" smtClean="0">
                <a:solidFill>
                  <a:schemeClr val="bg1"/>
                </a:solidFill>
                <a:latin typeface="Arial" pitchFamily="34" charset="0"/>
                <a:cs typeface="Arial" pitchFamily="34" charset="0"/>
              </a:rPr>
              <a:t>Sample Images Created using </a:t>
            </a:r>
            <a:r>
              <a:rPr lang="en-US" sz="2800" b="1" dirty="0" err="1" smtClean="0">
                <a:solidFill>
                  <a:schemeClr val="bg1"/>
                </a:solidFill>
                <a:latin typeface="Arial" pitchFamily="34" charset="0"/>
                <a:cs typeface="Arial" pitchFamily="34" charset="0"/>
              </a:rPr>
              <a:t>Trollify</a:t>
            </a:r>
            <a:endParaRPr lang="en-US" sz="2800" b="1" dirty="0">
              <a:solidFill>
                <a:schemeClr val="bg1"/>
              </a:solidFill>
              <a:latin typeface="Arial" pitchFamily="34" charset="0"/>
              <a:cs typeface="Arial" pitchFamily="34" charset="0"/>
            </a:endParaRPr>
          </a:p>
        </p:txBody>
      </p:sp>
      <p:pic>
        <p:nvPicPr>
          <p:cNvPr id="4" name="Picture 3" descr="wc.png"/>
          <p:cNvPicPr>
            <a:picLocks noChangeAspect="1"/>
          </p:cNvPicPr>
          <p:nvPr/>
        </p:nvPicPr>
        <p:blipFill>
          <a:blip r:embed="rId3"/>
          <a:stretch>
            <a:fillRect/>
          </a:stretch>
        </p:blipFill>
        <p:spPr>
          <a:xfrm>
            <a:off x="381000" y="1397000"/>
            <a:ext cx="4095750" cy="5156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that moment.png"/>
          <p:cNvPicPr>
            <a:picLocks noChangeAspect="1"/>
          </p:cNvPicPr>
          <p:nvPr/>
        </p:nvPicPr>
        <p:blipFill>
          <a:blip r:embed="rId4"/>
          <a:stretch>
            <a:fillRect/>
          </a:stretch>
        </p:blipFill>
        <p:spPr>
          <a:xfrm>
            <a:off x="4648200" y="1524000"/>
            <a:ext cx="42291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dient.jpg"/>
          <p:cNvPicPr>
            <a:picLocks noChangeAspect="1"/>
          </p:cNvPicPr>
          <p:nvPr/>
        </p:nvPicPr>
        <p:blipFill>
          <a:blip r:embed="rId2"/>
          <a:stretch>
            <a:fillRect/>
          </a:stretch>
        </p:blipFill>
        <p:spPr>
          <a:xfrm>
            <a:off x="0" y="0"/>
            <a:ext cx="9144000" cy="1238250"/>
          </a:xfrm>
          <a:prstGeom prst="rect">
            <a:avLst/>
          </a:prstGeom>
        </p:spPr>
      </p:pic>
      <p:sp>
        <p:nvSpPr>
          <p:cNvPr id="3" name="TextBox 2"/>
          <p:cNvSpPr txBox="1"/>
          <p:nvPr/>
        </p:nvSpPr>
        <p:spPr>
          <a:xfrm>
            <a:off x="2590800" y="304800"/>
            <a:ext cx="4059125" cy="523220"/>
          </a:xfrm>
          <a:prstGeom prst="rect">
            <a:avLst/>
          </a:prstGeom>
          <a:noFill/>
        </p:spPr>
        <p:txBody>
          <a:bodyPr wrap="none" rtlCol="0">
            <a:spAutoFit/>
          </a:bodyPr>
          <a:lstStyle/>
          <a:p>
            <a:pPr algn="ctr"/>
            <a:r>
              <a:rPr lang="en-US" sz="2800" b="1" dirty="0" smtClean="0">
                <a:solidFill>
                  <a:schemeClr val="bg1"/>
                </a:solidFill>
                <a:latin typeface="Arial" pitchFamily="34" charset="0"/>
                <a:cs typeface="Arial" pitchFamily="34" charset="0"/>
              </a:rPr>
              <a:t>Scope of Improvement</a:t>
            </a:r>
            <a:endParaRPr lang="en-US" sz="2800" b="1" dirty="0">
              <a:solidFill>
                <a:schemeClr val="bg1"/>
              </a:solidFill>
              <a:latin typeface="Arial" pitchFamily="34" charset="0"/>
              <a:cs typeface="Arial" pitchFamily="34" charset="0"/>
            </a:endParaRPr>
          </a:p>
        </p:txBody>
      </p:sp>
      <p:pic>
        <p:nvPicPr>
          <p:cNvPr id="4" name="Picture 3" descr="conflicting_emotions.jpg"/>
          <p:cNvPicPr>
            <a:picLocks noChangeAspect="1"/>
          </p:cNvPicPr>
          <p:nvPr/>
        </p:nvPicPr>
        <p:blipFill>
          <a:blip r:embed="rId3" cstate="print"/>
          <a:stretch>
            <a:fillRect/>
          </a:stretch>
        </p:blipFill>
        <p:spPr>
          <a:xfrm>
            <a:off x="990600" y="1752600"/>
            <a:ext cx="2102806" cy="4495800"/>
          </a:xfrm>
          <a:prstGeom prst="rect">
            <a:avLst/>
          </a:prstGeom>
        </p:spPr>
      </p:pic>
      <p:sp>
        <p:nvSpPr>
          <p:cNvPr id="5" name="TextBox 4"/>
          <p:cNvSpPr txBox="1"/>
          <p:nvPr/>
        </p:nvSpPr>
        <p:spPr>
          <a:xfrm>
            <a:off x="4572000" y="2209800"/>
            <a:ext cx="3419526" cy="400110"/>
          </a:xfrm>
          <a:prstGeom prst="rect">
            <a:avLst/>
          </a:prstGeom>
          <a:noFill/>
        </p:spPr>
        <p:txBody>
          <a:bodyPr wrap="none" rtlCol="0">
            <a:spAutoFit/>
          </a:bodyPr>
          <a:lstStyle/>
          <a:p>
            <a:r>
              <a:rPr lang="en-US" sz="2000" dirty="0" smtClean="0">
                <a:latin typeface="Arial" pitchFamily="34" charset="0"/>
                <a:cs typeface="Arial" pitchFamily="34" charset="0"/>
              </a:rPr>
              <a:t>Reduction in Memory Usage</a:t>
            </a:r>
            <a:endParaRPr lang="en-US" sz="2000" dirty="0">
              <a:latin typeface="Arial" pitchFamily="34" charset="0"/>
              <a:cs typeface="Arial" pitchFamily="34" charset="0"/>
            </a:endParaRPr>
          </a:p>
        </p:txBody>
      </p:sp>
      <p:sp>
        <p:nvSpPr>
          <p:cNvPr id="6" name="TextBox 5"/>
          <p:cNvSpPr txBox="1"/>
          <p:nvPr/>
        </p:nvSpPr>
        <p:spPr>
          <a:xfrm>
            <a:off x="4572000" y="2971800"/>
            <a:ext cx="3753400" cy="707886"/>
          </a:xfrm>
          <a:prstGeom prst="rect">
            <a:avLst/>
          </a:prstGeom>
          <a:noFill/>
        </p:spPr>
        <p:txBody>
          <a:bodyPr wrap="none" rtlCol="0">
            <a:spAutoFit/>
          </a:bodyPr>
          <a:lstStyle/>
          <a:p>
            <a:r>
              <a:rPr lang="en-US" sz="2000" dirty="0" smtClean="0">
                <a:latin typeface="Arial" pitchFamily="34" charset="0"/>
                <a:cs typeface="Arial" pitchFamily="34" charset="0"/>
              </a:rPr>
              <a:t>Addition of features</a:t>
            </a:r>
          </a:p>
          <a:p>
            <a:r>
              <a:rPr lang="en-US" sz="2000" dirty="0" smtClean="0">
                <a:latin typeface="Arial" pitchFamily="34" charset="0"/>
                <a:cs typeface="Arial" pitchFamily="34" charset="0"/>
              </a:rPr>
              <a:t>(</a:t>
            </a:r>
            <a:r>
              <a:rPr lang="en-US" sz="2000" dirty="0" err="1" smtClean="0">
                <a:latin typeface="Arial" pitchFamily="34" charset="0"/>
                <a:cs typeface="Arial" pitchFamily="34" charset="0"/>
              </a:rPr>
              <a:t>Eg</a:t>
            </a:r>
            <a:r>
              <a:rPr lang="en-US" sz="2000" dirty="0" smtClean="0">
                <a:latin typeface="Arial" pitchFamily="34" charset="0"/>
                <a:cs typeface="Arial" pitchFamily="34" charset="0"/>
              </a:rPr>
              <a:t>: Sharing on FB, Twitter etc)</a:t>
            </a:r>
            <a:endParaRPr lang="en-US" sz="2000" dirty="0">
              <a:latin typeface="Arial" pitchFamily="34" charset="0"/>
              <a:cs typeface="Arial" pitchFamily="34" charset="0"/>
            </a:endParaRPr>
          </a:p>
        </p:txBody>
      </p:sp>
      <p:sp>
        <p:nvSpPr>
          <p:cNvPr id="7" name="TextBox 6"/>
          <p:cNvSpPr txBox="1"/>
          <p:nvPr/>
        </p:nvSpPr>
        <p:spPr>
          <a:xfrm>
            <a:off x="4572000" y="4038600"/>
            <a:ext cx="2239716" cy="400110"/>
          </a:xfrm>
          <a:prstGeom prst="rect">
            <a:avLst/>
          </a:prstGeom>
          <a:noFill/>
        </p:spPr>
        <p:txBody>
          <a:bodyPr wrap="none" rtlCol="0">
            <a:spAutoFit/>
          </a:bodyPr>
          <a:lstStyle/>
          <a:p>
            <a:r>
              <a:rPr lang="en-US" sz="2000" dirty="0" smtClean="0">
                <a:latin typeface="Arial" pitchFamily="34" charset="0"/>
                <a:cs typeface="Arial" pitchFamily="34" charset="0"/>
              </a:rPr>
              <a:t>Enhance Usability</a:t>
            </a:r>
            <a:endParaRPr lang="en-US" sz="2000" dirty="0">
              <a:latin typeface="Arial" pitchFamily="34" charset="0"/>
              <a:cs typeface="Arial" pitchFamily="34" charset="0"/>
            </a:endParaRPr>
          </a:p>
        </p:txBody>
      </p:sp>
      <p:sp>
        <p:nvSpPr>
          <p:cNvPr id="8" name="TextBox 7"/>
          <p:cNvSpPr txBox="1"/>
          <p:nvPr/>
        </p:nvSpPr>
        <p:spPr>
          <a:xfrm>
            <a:off x="4572000" y="4876800"/>
            <a:ext cx="3360215" cy="400110"/>
          </a:xfrm>
          <a:prstGeom prst="rect">
            <a:avLst/>
          </a:prstGeom>
          <a:noFill/>
        </p:spPr>
        <p:txBody>
          <a:bodyPr wrap="none" rtlCol="0">
            <a:spAutoFit/>
          </a:bodyPr>
          <a:lstStyle/>
          <a:p>
            <a:r>
              <a:rPr lang="en-US" sz="2000" dirty="0" smtClean="0">
                <a:latin typeface="Arial" pitchFamily="34" charset="0"/>
                <a:cs typeface="Arial" pitchFamily="34" charset="0"/>
              </a:rPr>
              <a:t>More Image Editing Options</a:t>
            </a:r>
            <a:endParaRPr lang="en-US" sz="2000" dirty="0">
              <a:latin typeface="Arial" pitchFamily="34" charset="0"/>
              <a:cs typeface="Arial" pitchFamily="34" charset="0"/>
            </a:endParaRPr>
          </a:p>
        </p:txBody>
      </p:sp>
      <p:sp>
        <p:nvSpPr>
          <p:cNvPr id="9" name="TextBox 8"/>
          <p:cNvSpPr txBox="1"/>
          <p:nvPr/>
        </p:nvSpPr>
        <p:spPr>
          <a:xfrm>
            <a:off x="4572000" y="5791200"/>
            <a:ext cx="3034805" cy="400110"/>
          </a:xfrm>
          <a:prstGeom prst="rect">
            <a:avLst/>
          </a:prstGeom>
          <a:noFill/>
        </p:spPr>
        <p:txBody>
          <a:bodyPr wrap="none" rtlCol="0">
            <a:spAutoFit/>
          </a:bodyPr>
          <a:lstStyle/>
          <a:p>
            <a:r>
              <a:rPr lang="en-US" sz="2000" dirty="0" smtClean="0">
                <a:latin typeface="Arial" pitchFamily="34" charset="0"/>
                <a:cs typeface="Arial" pitchFamily="34" charset="0"/>
              </a:rPr>
              <a:t>Regular patching of bugs</a:t>
            </a:r>
            <a:endParaRPr lang="en-US" sz="20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dient.jpg"/>
          <p:cNvPicPr>
            <a:picLocks noChangeAspect="1"/>
          </p:cNvPicPr>
          <p:nvPr/>
        </p:nvPicPr>
        <p:blipFill>
          <a:blip r:embed="rId2"/>
          <a:stretch>
            <a:fillRect/>
          </a:stretch>
        </p:blipFill>
        <p:spPr>
          <a:xfrm>
            <a:off x="0" y="0"/>
            <a:ext cx="9144000" cy="1238250"/>
          </a:xfrm>
          <a:prstGeom prst="rect">
            <a:avLst/>
          </a:prstGeom>
        </p:spPr>
      </p:pic>
      <p:sp>
        <p:nvSpPr>
          <p:cNvPr id="3" name="TextBox 2"/>
          <p:cNvSpPr txBox="1"/>
          <p:nvPr/>
        </p:nvSpPr>
        <p:spPr>
          <a:xfrm>
            <a:off x="3886200" y="228600"/>
            <a:ext cx="1423788" cy="523220"/>
          </a:xfrm>
          <a:prstGeom prst="rect">
            <a:avLst/>
          </a:prstGeom>
          <a:noFill/>
        </p:spPr>
        <p:txBody>
          <a:bodyPr wrap="none" rtlCol="0">
            <a:spAutoFit/>
          </a:bodyPr>
          <a:lstStyle/>
          <a:p>
            <a:pPr algn="ctr"/>
            <a:r>
              <a:rPr lang="en-US" sz="2800" b="1" dirty="0" smtClean="0">
                <a:solidFill>
                  <a:schemeClr val="bg1"/>
                </a:solidFill>
                <a:latin typeface="Arial" pitchFamily="34" charset="0"/>
                <a:cs typeface="Arial" pitchFamily="34" charset="0"/>
              </a:rPr>
              <a:t>Credits</a:t>
            </a:r>
            <a:endParaRPr lang="en-US" sz="2800" b="1" dirty="0">
              <a:solidFill>
                <a:schemeClr val="bg1"/>
              </a:solidFill>
              <a:latin typeface="Arial" pitchFamily="34" charset="0"/>
              <a:cs typeface="Arial" pitchFamily="34" charset="0"/>
            </a:endParaRPr>
          </a:p>
        </p:txBody>
      </p:sp>
      <p:pic>
        <p:nvPicPr>
          <p:cNvPr id="24578" name="Picture 2"/>
          <p:cNvPicPr>
            <a:picLocks noChangeAspect="1" noChangeArrowheads="1"/>
          </p:cNvPicPr>
          <p:nvPr/>
        </p:nvPicPr>
        <p:blipFill>
          <a:blip r:embed="rId3"/>
          <a:srcRect/>
          <a:stretch>
            <a:fillRect/>
          </a:stretch>
        </p:blipFill>
        <p:spPr bwMode="auto">
          <a:xfrm>
            <a:off x="1600200" y="1905000"/>
            <a:ext cx="5953125" cy="3505200"/>
          </a:xfrm>
          <a:prstGeom prst="rect">
            <a:avLst/>
          </a:prstGeom>
          <a:noFill/>
          <a:ln w="9525">
            <a:noFill/>
            <a:miter lim="800000"/>
            <a:headEnd/>
            <a:tailEnd/>
          </a:ln>
          <a:effectLst/>
        </p:spPr>
      </p:pic>
      <p:sp>
        <p:nvSpPr>
          <p:cNvPr id="5" name="TextBox 4"/>
          <p:cNvSpPr txBox="1"/>
          <p:nvPr/>
        </p:nvSpPr>
        <p:spPr>
          <a:xfrm>
            <a:off x="2286000" y="5715000"/>
            <a:ext cx="4511171" cy="400110"/>
          </a:xfrm>
          <a:prstGeom prst="rect">
            <a:avLst/>
          </a:prstGeom>
          <a:noFill/>
        </p:spPr>
        <p:txBody>
          <a:bodyPr wrap="none" rtlCol="0">
            <a:spAutoFit/>
          </a:bodyPr>
          <a:lstStyle/>
          <a:p>
            <a:r>
              <a:rPr lang="en-US" sz="2000" b="1" dirty="0" smtClean="0">
                <a:latin typeface="Arial" pitchFamily="34" charset="0"/>
                <a:cs typeface="Arial" pitchFamily="34" charset="0"/>
              </a:rPr>
              <a:t>Official Blog:  </a:t>
            </a:r>
            <a:r>
              <a:rPr lang="en-US" sz="2000" dirty="0" smtClean="0">
                <a:latin typeface="Arial" pitchFamily="34" charset="0"/>
                <a:cs typeface="Arial" pitchFamily="34" charset="0"/>
              </a:rPr>
              <a:t>1241409.blogspot.com</a:t>
            </a:r>
            <a:endParaRPr lang="en-US" sz="20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mc chowk.png"/>
          <p:cNvPicPr>
            <a:picLocks noChangeAspect="1"/>
          </p:cNvPicPr>
          <p:nvPr/>
        </p:nvPicPr>
        <p:blipFill>
          <a:blip r:embed="rId2" cstate="print"/>
          <a:stretch>
            <a:fillRect/>
          </a:stretch>
        </p:blipFill>
        <p:spPr>
          <a:xfrm>
            <a:off x="3276600" y="2209800"/>
            <a:ext cx="3200400" cy="14767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25 0.00347 L -0.30833 0.00347 " pathEditMode="relative" rAng="0" ptsTypes="AA">
                                      <p:cBhvr>
                                        <p:cTn id="6" dur="500" fill="hold"/>
                                        <p:tgtEl>
                                          <p:spTgt spid="2"/>
                                        </p:tgtEl>
                                        <p:attrNameLst>
                                          <p:attrName>ppt_x</p:attrName>
                                          <p:attrName>ppt_y</p:attrName>
                                        </p:attrNameLst>
                                      </p:cBhvr>
                                      <p:rCtr x="-16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0" y="1143000"/>
            <a:ext cx="3130985" cy="830997"/>
          </a:xfrm>
          <a:prstGeom prst="rect">
            <a:avLst/>
          </a:prstGeom>
        </p:spPr>
        <p:txBody>
          <a:bodyPr wrap="none">
            <a:spAutoFit/>
          </a:bodyPr>
          <a:lstStyle/>
          <a:p>
            <a:endParaRPr lang="en-US" sz="2400" dirty="0" smtClean="0">
              <a:latin typeface="Arial" pitchFamily="34" charset="0"/>
              <a:cs typeface="Arial" pitchFamily="34" charset="0"/>
            </a:endParaRPr>
          </a:p>
          <a:p>
            <a:r>
              <a:rPr lang="en-US" sz="2400" dirty="0" smtClean="0">
                <a:latin typeface="Arial" pitchFamily="34" charset="0"/>
                <a:cs typeface="Arial" pitchFamily="34" charset="0"/>
              </a:rPr>
              <a:t>Educating since 1981</a:t>
            </a:r>
            <a:endParaRPr lang="en-US" sz="2400" dirty="0">
              <a:latin typeface="Arial" pitchFamily="34" charset="0"/>
              <a:cs typeface="Arial" pitchFamily="34" charset="0"/>
            </a:endParaRPr>
          </a:p>
        </p:txBody>
      </p:sp>
      <p:sp>
        <p:nvSpPr>
          <p:cNvPr id="3" name="TextBox 2"/>
          <p:cNvSpPr txBox="1"/>
          <p:nvPr/>
        </p:nvSpPr>
        <p:spPr>
          <a:xfrm>
            <a:off x="5181600" y="2590800"/>
            <a:ext cx="184731" cy="461665"/>
          </a:xfrm>
          <a:prstGeom prst="rect">
            <a:avLst/>
          </a:prstGeom>
          <a:noFill/>
        </p:spPr>
        <p:txBody>
          <a:bodyPr wrap="none" rtlCol="0">
            <a:spAutoFit/>
          </a:bodyPr>
          <a:lstStyle/>
          <a:p>
            <a:endParaRPr lang="en-US" sz="2400" dirty="0">
              <a:latin typeface="Arial" pitchFamily="34" charset="0"/>
              <a:cs typeface="Arial" pitchFamily="34" charset="0"/>
            </a:endParaRPr>
          </a:p>
        </p:txBody>
      </p:sp>
      <p:sp>
        <p:nvSpPr>
          <p:cNvPr id="4" name="TextBox 3"/>
          <p:cNvSpPr txBox="1"/>
          <p:nvPr/>
        </p:nvSpPr>
        <p:spPr>
          <a:xfrm>
            <a:off x="4572000" y="2057400"/>
            <a:ext cx="2394245" cy="830997"/>
          </a:xfrm>
          <a:prstGeom prst="rect">
            <a:avLst/>
          </a:prstGeom>
          <a:noFill/>
        </p:spPr>
        <p:txBody>
          <a:bodyPr wrap="none" rtlCol="0">
            <a:spAutoFit/>
          </a:bodyPr>
          <a:lstStyle/>
          <a:p>
            <a:endParaRPr lang="en-US" sz="2400" dirty="0" smtClean="0">
              <a:latin typeface="Arial" pitchFamily="34" charset="0"/>
              <a:cs typeface="Arial" pitchFamily="34" charset="0"/>
            </a:endParaRPr>
          </a:p>
          <a:p>
            <a:r>
              <a:rPr lang="en-US" sz="2400" dirty="0" smtClean="0">
                <a:latin typeface="Arial" pitchFamily="34" charset="0"/>
                <a:cs typeface="Arial" pitchFamily="34" charset="0"/>
              </a:rPr>
              <a:t>Flexible Timings</a:t>
            </a:r>
            <a:endParaRPr lang="en-US" sz="2400" dirty="0">
              <a:latin typeface="Arial" pitchFamily="34" charset="0"/>
              <a:cs typeface="Arial" pitchFamily="34" charset="0"/>
            </a:endParaRPr>
          </a:p>
        </p:txBody>
      </p:sp>
      <p:sp>
        <p:nvSpPr>
          <p:cNvPr id="5" name="TextBox 4"/>
          <p:cNvSpPr txBox="1"/>
          <p:nvPr/>
        </p:nvSpPr>
        <p:spPr>
          <a:xfrm>
            <a:off x="4572000" y="2971800"/>
            <a:ext cx="3041217" cy="830997"/>
          </a:xfrm>
          <a:prstGeom prst="rect">
            <a:avLst/>
          </a:prstGeom>
          <a:noFill/>
        </p:spPr>
        <p:txBody>
          <a:bodyPr wrap="none" rtlCol="0">
            <a:spAutoFit/>
          </a:bodyPr>
          <a:lstStyle/>
          <a:p>
            <a:endParaRPr lang="en-US" sz="2400" dirty="0" smtClean="0">
              <a:latin typeface="Arial" pitchFamily="34" charset="0"/>
              <a:cs typeface="Arial" pitchFamily="34" charset="0"/>
            </a:endParaRPr>
          </a:p>
          <a:p>
            <a:r>
              <a:rPr lang="en-US" sz="2400" dirty="0" smtClean="0">
                <a:latin typeface="Arial" pitchFamily="34" charset="0"/>
                <a:cs typeface="Arial" pitchFamily="34" charset="0"/>
              </a:rPr>
              <a:t>Quality Infrastructure</a:t>
            </a:r>
            <a:endParaRPr lang="en-US" sz="2400" dirty="0">
              <a:latin typeface="Arial" pitchFamily="34" charset="0"/>
              <a:cs typeface="Arial" pitchFamily="34" charset="0"/>
            </a:endParaRPr>
          </a:p>
        </p:txBody>
      </p:sp>
      <p:sp>
        <p:nvSpPr>
          <p:cNvPr id="6" name="TextBox 5"/>
          <p:cNvSpPr txBox="1"/>
          <p:nvPr/>
        </p:nvSpPr>
        <p:spPr>
          <a:xfrm>
            <a:off x="4572000" y="3810000"/>
            <a:ext cx="2205091" cy="830997"/>
          </a:xfrm>
          <a:prstGeom prst="rect">
            <a:avLst/>
          </a:prstGeom>
          <a:noFill/>
        </p:spPr>
        <p:txBody>
          <a:bodyPr wrap="none" rtlCol="0">
            <a:spAutoFit/>
          </a:bodyPr>
          <a:lstStyle/>
          <a:p>
            <a:endParaRPr lang="en-US" sz="2400" dirty="0" smtClean="0">
              <a:latin typeface="Arial" pitchFamily="34" charset="0"/>
              <a:cs typeface="Arial" pitchFamily="34" charset="0"/>
            </a:endParaRPr>
          </a:p>
          <a:p>
            <a:r>
              <a:rPr lang="en-US" sz="2400" dirty="0" smtClean="0">
                <a:latin typeface="Arial" pitchFamily="34" charset="0"/>
                <a:cs typeface="Arial" pitchFamily="34" charset="0"/>
              </a:rPr>
              <a:t>Super Trainers</a:t>
            </a:r>
            <a:endParaRPr lang="en-US" sz="2400" dirty="0">
              <a:latin typeface="Arial" pitchFamily="34" charset="0"/>
              <a:cs typeface="Arial" pitchFamily="34" charset="0"/>
            </a:endParaRPr>
          </a:p>
        </p:txBody>
      </p:sp>
      <p:sp>
        <p:nvSpPr>
          <p:cNvPr id="7" name="TextBox 6"/>
          <p:cNvSpPr txBox="1"/>
          <p:nvPr/>
        </p:nvSpPr>
        <p:spPr>
          <a:xfrm>
            <a:off x="4572000" y="4800600"/>
            <a:ext cx="3678251" cy="830997"/>
          </a:xfrm>
          <a:prstGeom prst="rect">
            <a:avLst/>
          </a:prstGeom>
          <a:noFill/>
        </p:spPr>
        <p:txBody>
          <a:bodyPr wrap="none" rtlCol="0">
            <a:spAutoFit/>
          </a:bodyPr>
          <a:lstStyle/>
          <a:p>
            <a:endParaRPr lang="en-US" sz="2400" dirty="0" smtClean="0">
              <a:latin typeface="Arial" pitchFamily="34" charset="0"/>
              <a:cs typeface="Arial" pitchFamily="34" charset="0"/>
            </a:endParaRPr>
          </a:p>
          <a:p>
            <a:r>
              <a:rPr lang="en-US" sz="2400" dirty="0" smtClean="0">
                <a:latin typeface="Arial" pitchFamily="34" charset="0"/>
                <a:cs typeface="Arial" pitchFamily="34" charset="0"/>
              </a:rPr>
              <a:t>Supportive Administration</a:t>
            </a:r>
            <a:endParaRPr lang="en-US" sz="2400" dirty="0">
              <a:latin typeface="Arial" pitchFamily="34" charset="0"/>
              <a:cs typeface="Arial" pitchFamily="34" charset="0"/>
            </a:endParaRPr>
          </a:p>
        </p:txBody>
      </p:sp>
      <p:pic>
        <p:nvPicPr>
          <p:cNvPr id="8" name="Picture 7" descr="bmc chowk.png"/>
          <p:cNvPicPr>
            <a:picLocks noChangeAspect="1"/>
          </p:cNvPicPr>
          <p:nvPr/>
        </p:nvPicPr>
        <p:blipFill>
          <a:blip r:embed="rId3" cstate="print"/>
          <a:stretch>
            <a:fillRect/>
          </a:stretch>
        </p:blipFill>
        <p:spPr>
          <a:xfrm>
            <a:off x="457200" y="2286000"/>
            <a:ext cx="3200400" cy="14767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descr="gradient.jpg"/>
          <p:cNvPicPr>
            <a:picLocks noChangeAspect="1"/>
          </p:cNvPicPr>
          <p:nvPr/>
        </p:nvPicPr>
        <p:blipFill>
          <a:blip r:embed="rId4"/>
          <a:stretch>
            <a:fillRect/>
          </a:stretch>
        </p:blipFill>
        <p:spPr>
          <a:xfrm>
            <a:off x="0" y="0"/>
            <a:ext cx="9144000" cy="1238250"/>
          </a:xfrm>
          <a:prstGeom prst="rect">
            <a:avLst/>
          </a:prstGeom>
        </p:spPr>
      </p:pic>
      <p:sp>
        <p:nvSpPr>
          <p:cNvPr id="10" name="TextBox 9"/>
          <p:cNvSpPr txBox="1"/>
          <p:nvPr/>
        </p:nvSpPr>
        <p:spPr>
          <a:xfrm>
            <a:off x="3200400" y="391180"/>
            <a:ext cx="2830711" cy="523220"/>
          </a:xfrm>
          <a:prstGeom prst="rect">
            <a:avLst/>
          </a:prstGeom>
          <a:noFill/>
        </p:spPr>
        <p:txBody>
          <a:bodyPr wrap="none" rtlCol="0">
            <a:spAutoFit/>
          </a:bodyPr>
          <a:lstStyle/>
          <a:p>
            <a:r>
              <a:rPr lang="en-US" sz="2800" dirty="0" smtClean="0">
                <a:solidFill>
                  <a:schemeClr val="bg1"/>
                </a:solidFill>
                <a:latin typeface="Arial" pitchFamily="34" charset="0"/>
                <a:cs typeface="Arial" pitchFamily="34" charset="0"/>
              </a:rPr>
              <a:t>Training Institute</a:t>
            </a:r>
            <a:endParaRPr lang="en-US" sz="2800" dirty="0">
              <a:solidFill>
                <a:schemeClr val="bg1"/>
              </a:solidFill>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Java logo and wordmark.svg"/>
          <p:cNvPicPr>
            <a:picLocks noChangeAspect="1" noChangeArrowheads="1"/>
          </p:cNvPicPr>
          <p:nvPr/>
        </p:nvPicPr>
        <p:blipFill>
          <a:blip r:embed="rId2"/>
          <a:srcRect/>
          <a:stretch>
            <a:fillRect/>
          </a:stretch>
        </p:blipFill>
        <p:spPr bwMode="auto">
          <a:xfrm>
            <a:off x="4038600" y="2209800"/>
            <a:ext cx="1143000" cy="20916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advClick="0"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4.24607E-6 L -0.29375 -0.00486 " pathEditMode="relative" rAng="0" ptsTypes="AA">
                                      <p:cBhvr>
                                        <p:cTn id="6" dur="500" fill="hold"/>
                                        <p:tgtEl>
                                          <p:spTgt spid="14338"/>
                                        </p:tgtEl>
                                        <p:attrNameLst>
                                          <p:attrName>ppt_x</p:attrName>
                                          <p:attrName>ppt_y</p:attrName>
                                        </p:attrNameLst>
                                      </p:cBhvr>
                                      <p:rCtr x="-14700" y="-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Java logo and wordmark.svg"/>
          <p:cNvPicPr>
            <a:picLocks noChangeAspect="1" noChangeArrowheads="1"/>
          </p:cNvPicPr>
          <p:nvPr/>
        </p:nvPicPr>
        <p:blipFill>
          <a:blip r:embed="rId3"/>
          <a:srcRect/>
          <a:stretch>
            <a:fillRect/>
          </a:stretch>
        </p:blipFill>
        <p:spPr bwMode="auto">
          <a:xfrm>
            <a:off x="1295400" y="2362200"/>
            <a:ext cx="1143000" cy="20916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descr="gradient.jpg"/>
          <p:cNvPicPr>
            <a:picLocks noChangeAspect="1"/>
          </p:cNvPicPr>
          <p:nvPr/>
        </p:nvPicPr>
        <p:blipFill>
          <a:blip r:embed="rId4"/>
          <a:stretch>
            <a:fillRect/>
          </a:stretch>
        </p:blipFill>
        <p:spPr>
          <a:xfrm>
            <a:off x="0" y="0"/>
            <a:ext cx="9144000" cy="1238250"/>
          </a:xfrm>
          <a:prstGeom prst="rect">
            <a:avLst/>
          </a:prstGeom>
        </p:spPr>
      </p:pic>
      <p:sp>
        <p:nvSpPr>
          <p:cNvPr id="3" name="TextBox 2"/>
          <p:cNvSpPr txBox="1"/>
          <p:nvPr/>
        </p:nvSpPr>
        <p:spPr>
          <a:xfrm>
            <a:off x="2514600" y="391180"/>
            <a:ext cx="4483920" cy="523220"/>
          </a:xfrm>
          <a:prstGeom prst="rect">
            <a:avLst/>
          </a:prstGeom>
          <a:noFill/>
        </p:spPr>
        <p:txBody>
          <a:bodyPr wrap="none" rtlCol="0">
            <a:spAutoFit/>
          </a:bodyPr>
          <a:lstStyle/>
          <a:p>
            <a:r>
              <a:rPr lang="en-US" sz="2800" b="1" dirty="0" smtClean="0">
                <a:solidFill>
                  <a:schemeClr val="bg1"/>
                </a:solidFill>
                <a:latin typeface="Arial" pitchFamily="34" charset="0"/>
                <a:cs typeface="Arial" pitchFamily="34" charset="0"/>
              </a:rPr>
              <a:t>Reasons to choose Java </a:t>
            </a:r>
            <a:endParaRPr lang="en-US" sz="2800" b="1" dirty="0">
              <a:solidFill>
                <a:schemeClr val="bg1"/>
              </a:solidFill>
              <a:latin typeface="Arial" pitchFamily="34" charset="0"/>
              <a:cs typeface="Arial" pitchFamily="34" charset="0"/>
            </a:endParaRPr>
          </a:p>
        </p:txBody>
      </p:sp>
      <p:sp>
        <p:nvSpPr>
          <p:cNvPr id="6" name="TextBox 5"/>
          <p:cNvSpPr txBox="1"/>
          <p:nvPr/>
        </p:nvSpPr>
        <p:spPr>
          <a:xfrm>
            <a:off x="4495800" y="2057400"/>
            <a:ext cx="2606804" cy="707886"/>
          </a:xfrm>
          <a:prstGeom prst="rect">
            <a:avLst/>
          </a:prstGeom>
          <a:noFill/>
        </p:spPr>
        <p:txBody>
          <a:bodyPr wrap="square" rtlCol="0">
            <a:spAutoFit/>
          </a:bodyPr>
          <a:lstStyle/>
          <a:p>
            <a:r>
              <a:rPr lang="en-US" sz="2000" dirty="0" smtClean="0">
                <a:latin typeface="Arial" pitchFamily="34" charset="0"/>
                <a:cs typeface="Arial" pitchFamily="34" charset="0"/>
              </a:rPr>
              <a:t>Fully Object-Oriented</a:t>
            </a:r>
          </a:p>
          <a:p>
            <a:endParaRPr lang="en-US" sz="2000" dirty="0">
              <a:latin typeface="Arial" pitchFamily="34" charset="0"/>
              <a:cs typeface="Arial" pitchFamily="34" charset="0"/>
            </a:endParaRPr>
          </a:p>
        </p:txBody>
      </p:sp>
      <p:sp>
        <p:nvSpPr>
          <p:cNvPr id="7" name="TextBox 6"/>
          <p:cNvSpPr txBox="1"/>
          <p:nvPr/>
        </p:nvSpPr>
        <p:spPr>
          <a:xfrm>
            <a:off x="4495800" y="2819400"/>
            <a:ext cx="2634054" cy="707886"/>
          </a:xfrm>
          <a:prstGeom prst="rect">
            <a:avLst/>
          </a:prstGeom>
          <a:noFill/>
        </p:spPr>
        <p:txBody>
          <a:bodyPr wrap="none" rtlCol="0">
            <a:spAutoFit/>
          </a:bodyPr>
          <a:lstStyle/>
          <a:p>
            <a:r>
              <a:rPr lang="en-US" sz="2000" dirty="0" smtClean="0">
                <a:latin typeface="Arial" pitchFamily="34" charset="0"/>
                <a:cs typeface="Arial" pitchFamily="34" charset="0"/>
              </a:rPr>
              <a:t>Platform Independent</a:t>
            </a:r>
          </a:p>
          <a:p>
            <a:endParaRPr lang="en-US" sz="2000" dirty="0">
              <a:latin typeface="Arial" pitchFamily="34" charset="0"/>
              <a:cs typeface="Arial" pitchFamily="34" charset="0"/>
            </a:endParaRPr>
          </a:p>
        </p:txBody>
      </p:sp>
      <p:sp>
        <p:nvSpPr>
          <p:cNvPr id="8" name="Rectangle 7"/>
          <p:cNvSpPr/>
          <p:nvPr/>
        </p:nvSpPr>
        <p:spPr>
          <a:xfrm>
            <a:off x="4495800" y="4191000"/>
            <a:ext cx="997389" cy="400110"/>
          </a:xfrm>
          <a:prstGeom prst="rect">
            <a:avLst/>
          </a:prstGeom>
        </p:spPr>
        <p:txBody>
          <a:bodyPr wrap="none">
            <a:spAutoFit/>
          </a:bodyPr>
          <a:lstStyle/>
          <a:p>
            <a:r>
              <a:rPr lang="en-US" sz="2000" dirty="0" smtClean="0">
                <a:latin typeface="Arial" pitchFamily="34" charset="0"/>
                <a:cs typeface="Arial" pitchFamily="34" charset="0"/>
              </a:rPr>
              <a:t>Secure</a:t>
            </a:r>
            <a:endParaRPr lang="en-US" sz="2000" dirty="0">
              <a:latin typeface="Arial" pitchFamily="34" charset="0"/>
              <a:cs typeface="Arial" pitchFamily="34" charset="0"/>
            </a:endParaRPr>
          </a:p>
        </p:txBody>
      </p:sp>
      <p:sp>
        <p:nvSpPr>
          <p:cNvPr id="9" name="TextBox 8"/>
          <p:cNvSpPr txBox="1"/>
          <p:nvPr/>
        </p:nvSpPr>
        <p:spPr>
          <a:xfrm>
            <a:off x="4495800" y="3505200"/>
            <a:ext cx="2449710" cy="400110"/>
          </a:xfrm>
          <a:prstGeom prst="rect">
            <a:avLst/>
          </a:prstGeom>
          <a:noFill/>
        </p:spPr>
        <p:txBody>
          <a:bodyPr wrap="none" rtlCol="0">
            <a:spAutoFit/>
          </a:bodyPr>
          <a:lstStyle/>
          <a:p>
            <a:r>
              <a:rPr lang="en-US" sz="2000" dirty="0" smtClean="0">
                <a:latin typeface="Arial" pitchFamily="34" charset="0"/>
                <a:cs typeface="Arial" pitchFamily="34" charset="0"/>
              </a:rPr>
              <a:t>Architecture Neutral</a:t>
            </a:r>
            <a:endParaRPr lang="en-US" sz="2000" dirty="0">
              <a:latin typeface="Arial" pitchFamily="34" charset="0"/>
              <a:cs typeface="Arial" pitchFamily="34" charset="0"/>
            </a:endParaRPr>
          </a:p>
        </p:txBody>
      </p:sp>
      <p:sp>
        <p:nvSpPr>
          <p:cNvPr id="10" name="Rectangle 9"/>
          <p:cNvSpPr/>
          <p:nvPr/>
        </p:nvSpPr>
        <p:spPr>
          <a:xfrm>
            <a:off x="4495800" y="5638800"/>
            <a:ext cx="1822935" cy="400110"/>
          </a:xfrm>
          <a:prstGeom prst="rect">
            <a:avLst/>
          </a:prstGeom>
        </p:spPr>
        <p:txBody>
          <a:bodyPr wrap="none">
            <a:spAutoFit/>
          </a:bodyPr>
          <a:lstStyle/>
          <a:p>
            <a:r>
              <a:rPr lang="en-US" sz="2000" dirty="0" smtClean="0">
                <a:latin typeface="Arial" pitchFamily="34" charset="0"/>
                <a:cs typeface="Arial" pitchFamily="34" charset="0"/>
              </a:rPr>
              <a:t>Multi-threaded</a:t>
            </a:r>
            <a:endParaRPr lang="en-US" sz="2000" dirty="0">
              <a:latin typeface="Arial" pitchFamily="34" charset="0"/>
              <a:cs typeface="Arial" pitchFamily="34" charset="0"/>
            </a:endParaRPr>
          </a:p>
        </p:txBody>
      </p:sp>
      <p:sp>
        <p:nvSpPr>
          <p:cNvPr id="11" name="Rectangle 10"/>
          <p:cNvSpPr/>
          <p:nvPr/>
        </p:nvSpPr>
        <p:spPr>
          <a:xfrm>
            <a:off x="4495800" y="4876800"/>
            <a:ext cx="997389" cy="400110"/>
          </a:xfrm>
          <a:prstGeom prst="rect">
            <a:avLst/>
          </a:prstGeom>
        </p:spPr>
        <p:txBody>
          <a:bodyPr wrap="none">
            <a:spAutoFit/>
          </a:bodyPr>
          <a:lstStyle/>
          <a:p>
            <a:r>
              <a:rPr lang="en-US" sz="2000" dirty="0" smtClean="0">
                <a:latin typeface="Arial" pitchFamily="34" charset="0"/>
                <a:cs typeface="Arial" pitchFamily="34" charset="0"/>
              </a:rPr>
              <a:t>Robust</a:t>
            </a:r>
            <a:endParaRPr lang="en-US" sz="20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halla-face.png"/>
          <p:cNvPicPr>
            <a:picLocks noChangeAspect="1"/>
          </p:cNvPicPr>
          <p:nvPr/>
        </p:nvPicPr>
        <p:blipFill>
          <a:blip r:embed="rId3"/>
          <a:stretch>
            <a:fillRect/>
          </a:stretch>
        </p:blipFill>
        <p:spPr>
          <a:xfrm>
            <a:off x="2743200" y="0"/>
            <a:ext cx="1372245" cy="1905000"/>
          </a:xfrm>
          <a:prstGeom prst="rect">
            <a:avLst/>
          </a:prstGeom>
        </p:spPr>
      </p:pic>
      <p:pic>
        <p:nvPicPr>
          <p:cNvPr id="3" name="Picture 2" descr="big-smile-face.png"/>
          <p:cNvPicPr>
            <a:picLocks noChangeAspect="1"/>
          </p:cNvPicPr>
          <p:nvPr/>
        </p:nvPicPr>
        <p:blipFill>
          <a:blip r:embed="rId4"/>
          <a:stretch>
            <a:fillRect/>
          </a:stretch>
        </p:blipFill>
        <p:spPr>
          <a:xfrm>
            <a:off x="1143000" y="457200"/>
            <a:ext cx="1727658" cy="1635516"/>
          </a:xfrm>
          <a:prstGeom prst="rect">
            <a:avLst/>
          </a:prstGeom>
        </p:spPr>
      </p:pic>
      <p:pic>
        <p:nvPicPr>
          <p:cNvPr id="4" name="Picture 3" descr="binnu-face.png"/>
          <p:cNvPicPr>
            <a:picLocks noChangeAspect="1"/>
          </p:cNvPicPr>
          <p:nvPr/>
        </p:nvPicPr>
        <p:blipFill>
          <a:blip r:embed="rId5"/>
          <a:stretch>
            <a:fillRect/>
          </a:stretch>
        </p:blipFill>
        <p:spPr>
          <a:xfrm>
            <a:off x="0" y="3581400"/>
            <a:ext cx="2311940" cy="1793964"/>
          </a:xfrm>
          <a:prstGeom prst="rect">
            <a:avLst/>
          </a:prstGeom>
        </p:spPr>
      </p:pic>
      <p:pic>
        <p:nvPicPr>
          <p:cNvPr id="5" name="Picture 4" descr="cheer-smile-face.png"/>
          <p:cNvPicPr>
            <a:picLocks noChangeAspect="1"/>
          </p:cNvPicPr>
          <p:nvPr/>
        </p:nvPicPr>
        <p:blipFill>
          <a:blip r:embed="rId6" cstate="print"/>
          <a:stretch>
            <a:fillRect/>
          </a:stretch>
        </p:blipFill>
        <p:spPr>
          <a:xfrm>
            <a:off x="177726" y="2057400"/>
            <a:ext cx="1510670" cy="1295400"/>
          </a:xfrm>
          <a:prstGeom prst="rect">
            <a:avLst/>
          </a:prstGeom>
        </p:spPr>
      </p:pic>
      <p:pic>
        <p:nvPicPr>
          <p:cNvPr id="6" name="Picture 5" descr="grammer-guy-face.png"/>
          <p:cNvPicPr>
            <a:picLocks noChangeAspect="1"/>
          </p:cNvPicPr>
          <p:nvPr/>
        </p:nvPicPr>
        <p:blipFill>
          <a:blip r:embed="rId7"/>
          <a:stretch>
            <a:fillRect/>
          </a:stretch>
        </p:blipFill>
        <p:spPr>
          <a:xfrm>
            <a:off x="0" y="5443042"/>
            <a:ext cx="2210872" cy="1414958"/>
          </a:xfrm>
          <a:prstGeom prst="rect">
            <a:avLst/>
          </a:prstGeom>
        </p:spPr>
      </p:pic>
      <p:pic>
        <p:nvPicPr>
          <p:cNvPr id="7" name="Picture 6" descr="one-does-not-simply-face.png"/>
          <p:cNvPicPr>
            <a:picLocks noChangeAspect="1"/>
          </p:cNvPicPr>
          <p:nvPr/>
        </p:nvPicPr>
        <p:blipFill>
          <a:blip r:embed="rId8"/>
          <a:stretch>
            <a:fillRect/>
          </a:stretch>
        </p:blipFill>
        <p:spPr>
          <a:xfrm>
            <a:off x="1981200" y="2362200"/>
            <a:ext cx="2195593" cy="1295400"/>
          </a:xfrm>
          <a:prstGeom prst="rect">
            <a:avLst/>
          </a:prstGeom>
        </p:spPr>
      </p:pic>
      <p:pic>
        <p:nvPicPr>
          <p:cNvPr id="8" name="Picture 7" descr="troll-dad-face.png"/>
          <p:cNvPicPr>
            <a:picLocks noChangeAspect="1"/>
          </p:cNvPicPr>
          <p:nvPr/>
        </p:nvPicPr>
        <p:blipFill>
          <a:blip r:embed="rId9"/>
          <a:stretch>
            <a:fillRect/>
          </a:stretch>
        </p:blipFill>
        <p:spPr>
          <a:xfrm>
            <a:off x="2133600" y="4053352"/>
            <a:ext cx="1895032" cy="2804648"/>
          </a:xfrm>
          <a:prstGeom prst="rect">
            <a:avLst/>
          </a:prstGeom>
        </p:spPr>
      </p:pic>
      <p:pic>
        <p:nvPicPr>
          <p:cNvPr id="9" name="Picture 8" descr="y-u-no-face.png"/>
          <p:cNvPicPr>
            <a:picLocks noChangeAspect="1"/>
          </p:cNvPicPr>
          <p:nvPr/>
        </p:nvPicPr>
        <p:blipFill>
          <a:blip r:embed="rId10" cstate="print"/>
          <a:stretch>
            <a:fillRect/>
          </a:stretch>
        </p:blipFill>
        <p:spPr>
          <a:xfrm>
            <a:off x="132709" y="381000"/>
            <a:ext cx="1034630" cy="1047563"/>
          </a:xfrm>
          <a:prstGeom prst="rect">
            <a:avLst/>
          </a:prstGeom>
        </p:spPr>
      </p:pic>
      <p:pic>
        <p:nvPicPr>
          <p:cNvPr id="11" name="Picture 10" descr="1970416_775090559213981_1627963895_n.jpg"/>
          <p:cNvPicPr>
            <a:picLocks noChangeAspect="1"/>
          </p:cNvPicPr>
          <p:nvPr/>
        </p:nvPicPr>
        <p:blipFill>
          <a:blip r:embed="rId11"/>
          <a:stretch>
            <a:fillRect/>
          </a:stretch>
        </p:blipFill>
        <p:spPr>
          <a:xfrm>
            <a:off x="4572000" y="0"/>
            <a:ext cx="4572000" cy="685800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3"/>
          <a:srcRect/>
          <a:stretch>
            <a:fillRect/>
          </a:stretch>
        </p:blipFill>
        <p:spPr bwMode="auto">
          <a:xfrm>
            <a:off x="228600" y="1295400"/>
            <a:ext cx="3886200" cy="1317356"/>
          </a:xfrm>
          <a:prstGeom prst="rect">
            <a:avLst/>
          </a:prstGeom>
          <a:noFill/>
          <a:ln w="9525">
            <a:noFill/>
            <a:miter lim="800000"/>
            <a:headEnd/>
            <a:tailEnd/>
          </a:ln>
          <a:effectLst/>
        </p:spPr>
      </p:pic>
      <p:pic>
        <p:nvPicPr>
          <p:cNvPr id="18435" name="Picture 3"/>
          <p:cNvPicPr>
            <a:picLocks noChangeAspect="1" noChangeArrowheads="1"/>
          </p:cNvPicPr>
          <p:nvPr/>
        </p:nvPicPr>
        <p:blipFill>
          <a:blip r:embed="rId4" cstate="print"/>
          <a:srcRect/>
          <a:stretch>
            <a:fillRect/>
          </a:stretch>
        </p:blipFill>
        <p:spPr bwMode="auto">
          <a:xfrm>
            <a:off x="381000" y="2743200"/>
            <a:ext cx="3581400" cy="1710862"/>
          </a:xfrm>
          <a:prstGeom prst="rect">
            <a:avLst/>
          </a:prstGeom>
          <a:noFill/>
          <a:ln w="9525">
            <a:noFill/>
            <a:miter lim="800000"/>
            <a:headEnd/>
            <a:tailEnd/>
          </a:ln>
          <a:effectLst/>
        </p:spPr>
      </p:pic>
      <p:pic>
        <p:nvPicPr>
          <p:cNvPr id="18436" name="Picture 4"/>
          <p:cNvPicPr>
            <a:picLocks noChangeAspect="1" noChangeArrowheads="1"/>
          </p:cNvPicPr>
          <p:nvPr/>
        </p:nvPicPr>
        <p:blipFill>
          <a:blip r:embed="rId5"/>
          <a:srcRect/>
          <a:stretch>
            <a:fillRect/>
          </a:stretch>
        </p:blipFill>
        <p:spPr bwMode="auto">
          <a:xfrm>
            <a:off x="457200" y="4572000"/>
            <a:ext cx="3535552" cy="1667449"/>
          </a:xfrm>
          <a:prstGeom prst="rect">
            <a:avLst/>
          </a:prstGeom>
          <a:noFill/>
          <a:ln w="9525">
            <a:noFill/>
            <a:miter lim="800000"/>
            <a:headEnd/>
            <a:tailEnd/>
          </a:ln>
          <a:effectLst/>
        </p:spPr>
      </p:pic>
      <p:pic>
        <p:nvPicPr>
          <p:cNvPr id="5" name="Picture 4" descr="gradient.jpg"/>
          <p:cNvPicPr>
            <a:picLocks noChangeAspect="1"/>
          </p:cNvPicPr>
          <p:nvPr/>
        </p:nvPicPr>
        <p:blipFill>
          <a:blip r:embed="rId6"/>
          <a:stretch>
            <a:fillRect/>
          </a:stretch>
        </p:blipFill>
        <p:spPr>
          <a:xfrm>
            <a:off x="0" y="0"/>
            <a:ext cx="9144000" cy="1238250"/>
          </a:xfrm>
          <a:prstGeom prst="rect">
            <a:avLst/>
          </a:prstGeom>
        </p:spPr>
      </p:pic>
      <p:sp>
        <p:nvSpPr>
          <p:cNvPr id="6" name="TextBox 5"/>
          <p:cNvSpPr txBox="1"/>
          <p:nvPr/>
        </p:nvSpPr>
        <p:spPr>
          <a:xfrm>
            <a:off x="1828800" y="304800"/>
            <a:ext cx="5671681" cy="523220"/>
          </a:xfrm>
          <a:prstGeom prst="rect">
            <a:avLst/>
          </a:prstGeom>
          <a:noFill/>
        </p:spPr>
        <p:txBody>
          <a:bodyPr wrap="none" rtlCol="0">
            <a:spAutoFit/>
          </a:bodyPr>
          <a:lstStyle/>
          <a:p>
            <a:r>
              <a:rPr lang="en-US" sz="2800" b="1" dirty="0" smtClean="0">
                <a:solidFill>
                  <a:schemeClr val="bg1"/>
                </a:solidFill>
                <a:latin typeface="Arial" pitchFamily="34" charset="0"/>
                <a:cs typeface="Arial" pitchFamily="34" charset="0"/>
              </a:rPr>
              <a:t>Few Meme Generating Websites</a:t>
            </a:r>
            <a:endParaRPr lang="en-US" sz="2800" b="1" dirty="0">
              <a:solidFill>
                <a:schemeClr val="bg1"/>
              </a:solidFill>
              <a:latin typeface="Arial" pitchFamily="34" charset="0"/>
              <a:cs typeface="Arial" pitchFamily="34" charset="0"/>
            </a:endParaRPr>
          </a:p>
        </p:txBody>
      </p:sp>
      <p:sp>
        <p:nvSpPr>
          <p:cNvPr id="7" name="TextBox 6"/>
          <p:cNvSpPr txBox="1"/>
          <p:nvPr/>
        </p:nvSpPr>
        <p:spPr>
          <a:xfrm>
            <a:off x="5029200" y="2286000"/>
            <a:ext cx="3089820" cy="4062651"/>
          </a:xfrm>
          <a:prstGeom prst="rect">
            <a:avLst/>
          </a:prstGeom>
          <a:noFill/>
        </p:spPr>
        <p:txBody>
          <a:bodyPr wrap="none" rtlCol="0">
            <a:spAutoFit/>
          </a:bodyPr>
          <a:lstStyle/>
          <a:p>
            <a:r>
              <a:rPr lang="en-US" sz="2000" dirty="0" smtClean="0">
                <a:latin typeface="Arial" pitchFamily="34" charset="0"/>
                <a:cs typeface="Arial" pitchFamily="34" charset="0"/>
              </a:rPr>
              <a:t>www.memegenerator.net/</a:t>
            </a:r>
          </a:p>
          <a:p>
            <a:endParaRPr lang="en-US" sz="2000" dirty="0" smtClean="0">
              <a:latin typeface="Arial" pitchFamily="34" charset="0"/>
              <a:cs typeface="Arial" pitchFamily="34" charset="0"/>
            </a:endParaRPr>
          </a:p>
          <a:p>
            <a:r>
              <a:rPr lang="en-US" sz="2000" dirty="0" smtClean="0">
                <a:latin typeface="Arial" pitchFamily="34" charset="0"/>
                <a:cs typeface="Arial" pitchFamily="34" charset="0"/>
              </a:rPr>
              <a:t>www.imgflip.com/</a:t>
            </a:r>
          </a:p>
          <a:p>
            <a:endParaRPr lang="en-US" sz="2000" dirty="0" smtClean="0">
              <a:latin typeface="Arial" pitchFamily="34" charset="0"/>
              <a:cs typeface="Arial" pitchFamily="34" charset="0"/>
            </a:endParaRPr>
          </a:p>
          <a:p>
            <a:r>
              <a:rPr lang="en-US" sz="2000" dirty="0" smtClean="0">
                <a:latin typeface="Arial" pitchFamily="34" charset="0"/>
                <a:cs typeface="Arial" pitchFamily="34" charset="0"/>
              </a:rPr>
              <a:t>www.quickmeme.com/</a:t>
            </a:r>
          </a:p>
          <a:p>
            <a:endParaRPr lang="en-US" sz="2000" u="sng" dirty="0" smtClean="0">
              <a:latin typeface="Arial" pitchFamily="34" charset="0"/>
              <a:cs typeface="Arial" pitchFamily="34" charset="0"/>
            </a:endParaRPr>
          </a:p>
          <a:p>
            <a:r>
              <a:rPr lang="en-US" sz="2000" dirty="0" smtClean="0">
                <a:solidFill>
                  <a:schemeClr val="tx1">
                    <a:lumMod val="95000"/>
                    <a:lumOff val="5000"/>
                  </a:schemeClr>
                </a:solidFill>
                <a:latin typeface="Arial" pitchFamily="34" charset="0"/>
                <a:cs typeface="Arial" pitchFamily="34" charset="0"/>
              </a:rPr>
              <a:t>www.memecreator.org</a:t>
            </a:r>
          </a:p>
          <a:p>
            <a:endParaRPr lang="en-US" sz="2000" dirty="0">
              <a:latin typeface="Arial" pitchFamily="34" charset="0"/>
              <a:cs typeface="Arial" pitchFamily="34" charset="0"/>
            </a:endParaRPr>
          </a:p>
          <a:p>
            <a:endParaRPr lang="en-US" sz="2000" dirty="0" smtClean="0">
              <a:latin typeface="Arial" pitchFamily="34" charset="0"/>
              <a:cs typeface="Arial" pitchFamily="34" charset="0"/>
            </a:endParaRPr>
          </a:p>
          <a:p>
            <a:r>
              <a:rPr lang="en-US" sz="2000" dirty="0">
                <a:latin typeface="Arial" pitchFamily="34" charset="0"/>
                <a:cs typeface="Arial" pitchFamily="34" charset="0"/>
              </a:rPr>
              <a:t>a</a:t>
            </a:r>
            <a:r>
              <a:rPr lang="en-US" sz="2000" dirty="0" smtClean="0">
                <a:latin typeface="Arial" pitchFamily="34" charset="0"/>
                <a:cs typeface="Arial" pitchFamily="34" charset="0"/>
              </a:rPr>
              <a:t>nd many more……</a:t>
            </a:r>
          </a:p>
          <a:p>
            <a:endParaRPr lang="en-US" sz="2000" dirty="0">
              <a:latin typeface="Arial" pitchFamily="34" charset="0"/>
              <a:cs typeface="Arial" pitchFamily="34" charset="0"/>
            </a:endParaRPr>
          </a:p>
          <a:p>
            <a:endParaRPr lang="en-US" sz="2000" dirty="0" smtClean="0">
              <a:latin typeface="Arial" pitchFamily="34" charset="0"/>
              <a:cs typeface="Arial" pitchFamily="34" charset="0"/>
            </a:endParaRPr>
          </a:p>
          <a:p>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ogo.png"/>
          <p:cNvPicPr>
            <a:picLocks noChangeAspect="1"/>
          </p:cNvPicPr>
          <p:nvPr/>
        </p:nvPicPr>
        <p:blipFill>
          <a:blip r:embed="rId2"/>
          <a:stretch>
            <a:fillRect/>
          </a:stretch>
        </p:blipFill>
        <p:spPr>
          <a:xfrm>
            <a:off x="2971800" y="1524000"/>
            <a:ext cx="3250794" cy="3250794"/>
          </a:xfrm>
          <a:prstGeom prst="rect">
            <a:avLst/>
          </a:prstGeom>
        </p:spPr>
      </p:pic>
      <p:sp>
        <p:nvSpPr>
          <p:cNvPr id="3" name="TextBox 2"/>
          <p:cNvSpPr txBox="1"/>
          <p:nvPr/>
        </p:nvSpPr>
        <p:spPr>
          <a:xfrm>
            <a:off x="2819400" y="4953000"/>
            <a:ext cx="3548023" cy="892552"/>
          </a:xfrm>
          <a:prstGeom prst="rect">
            <a:avLst/>
          </a:prstGeom>
          <a:noFill/>
        </p:spPr>
        <p:txBody>
          <a:bodyPr wrap="none" rtlCol="0">
            <a:spAutoFit/>
          </a:bodyPr>
          <a:lstStyle/>
          <a:p>
            <a:pPr algn="ctr"/>
            <a:r>
              <a:rPr lang="en-US" sz="3200" b="1" dirty="0" err="1" smtClean="0">
                <a:latin typeface="Arial" pitchFamily="34" charset="0"/>
                <a:cs typeface="Arial" pitchFamily="34" charset="0"/>
              </a:rPr>
              <a:t>Trollify</a:t>
            </a:r>
            <a:endParaRPr lang="en-US" sz="3200" b="1" dirty="0" smtClean="0">
              <a:latin typeface="Arial" pitchFamily="34" charset="0"/>
              <a:cs typeface="Arial" pitchFamily="34" charset="0"/>
            </a:endParaRPr>
          </a:p>
          <a:p>
            <a:pPr algn="ctr"/>
            <a:r>
              <a:rPr lang="en-US" sz="2000" dirty="0" smtClean="0">
                <a:latin typeface="Arial" pitchFamily="34" charset="0"/>
                <a:cs typeface="Arial" pitchFamily="34" charset="0"/>
              </a:rPr>
              <a:t>Meme Generating Application</a:t>
            </a:r>
            <a:endParaRPr lang="en-US" sz="20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srcRect/>
          <a:stretch>
            <a:fillRect/>
          </a:stretch>
        </p:blipFill>
        <p:spPr bwMode="auto">
          <a:xfrm>
            <a:off x="685800" y="1676400"/>
            <a:ext cx="8001000" cy="4267200"/>
          </a:xfrm>
          <a:prstGeom prst="rect">
            <a:avLst/>
          </a:prstGeom>
          <a:noFill/>
          <a:ln w="9525">
            <a:noFill/>
            <a:miter lim="800000"/>
            <a:headEnd/>
            <a:tailEnd/>
          </a:ln>
          <a:effectLst/>
        </p:spPr>
      </p:pic>
      <p:pic>
        <p:nvPicPr>
          <p:cNvPr id="3" name="Picture 2" descr="gradient.jpg"/>
          <p:cNvPicPr>
            <a:picLocks noChangeAspect="1"/>
          </p:cNvPicPr>
          <p:nvPr/>
        </p:nvPicPr>
        <p:blipFill>
          <a:blip r:embed="rId3"/>
          <a:stretch>
            <a:fillRect/>
          </a:stretch>
        </p:blipFill>
        <p:spPr>
          <a:xfrm>
            <a:off x="0" y="0"/>
            <a:ext cx="9144000" cy="1238250"/>
          </a:xfrm>
          <a:prstGeom prst="rect">
            <a:avLst/>
          </a:prstGeom>
        </p:spPr>
      </p:pic>
      <p:sp>
        <p:nvSpPr>
          <p:cNvPr id="4" name="TextBox 3"/>
          <p:cNvSpPr txBox="1"/>
          <p:nvPr/>
        </p:nvSpPr>
        <p:spPr>
          <a:xfrm>
            <a:off x="3810000" y="228600"/>
            <a:ext cx="1383713" cy="523220"/>
          </a:xfrm>
          <a:prstGeom prst="rect">
            <a:avLst/>
          </a:prstGeom>
          <a:noFill/>
        </p:spPr>
        <p:txBody>
          <a:bodyPr wrap="none" rtlCol="0">
            <a:spAutoFit/>
          </a:bodyPr>
          <a:lstStyle/>
          <a:p>
            <a:pPr algn="ctr"/>
            <a:r>
              <a:rPr lang="en-US" sz="2800" b="1" dirty="0" smtClean="0">
                <a:solidFill>
                  <a:schemeClr val="bg1"/>
                </a:solidFill>
                <a:latin typeface="Arial" pitchFamily="34" charset="0"/>
                <a:cs typeface="Arial" pitchFamily="34" charset="0"/>
              </a:rPr>
              <a:t>Design</a:t>
            </a:r>
            <a:endParaRPr lang="en-US" sz="2800" b="1" dirty="0">
              <a:solidFill>
                <a:schemeClr val="bg1"/>
              </a:solidFill>
              <a:latin typeface="Arial" pitchFamily="34" charset="0"/>
              <a:cs typeface="Arial" pitchFamily="34" charset="0"/>
            </a:endParaRPr>
          </a:p>
        </p:txBody>
      </p:sp>
      <p:sp>
        <p:nvSpPr>
          <p:cNvPr id="5" name="TextBox 4"/>
          <p:cNvSpPr txBox="1"/>
          <p:nvPr/>
        </p:nvSpPr>
        <p:spPr>
          <a:xfrm>
            <a:off x="3429000" y="6172200"/>
            <a:ext cx="2403287" cy="369332"/>
          </a:xfrm>
          <a:prstGeom prst="rect">
            <a:avLst/>
          </a:prstGeom>
          <a:noFill/>
        </p:spPr>
        <p:txBody>
          <a:bodyPr wrap="none" rtlCol="0">
            <a:spAutoFit/>
          </a:bodyPr>
          <a:lstStyle/>
          <a:p>
            <a:r>
              <a:rPr lang="en-US" dirty="0" smtClean="0">
                <a:latin typeface="Arial" pitchFamily="34" charset="0"/>
                <a:cs typeface="Arial" pitchFamily="34" charset="0"/>
              </a:rPr>
              <a:t>Main Frame of </a:t>
            </a:r>
            <a:r>
              <a:rPr lang="en-US" dirty="0" err="1" smtClean="0">
                <a:latin typeface="Arial" pitchFamily="34" charset="0"/>
                <a:cs typeface="Arial" pitchFamily="34" charset="0"/>
              </a:rPr>
              <a:t>Trollify</a:t>
            </a:r>
            <a:endParaRPr lang="en-US"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441</TotalTime>
  <Words>1398</Words>
  <Application>Microsoft Office PowerPoint</Application>
  <PresentationFormat>On-screen Show (4:3)</PresentationFormat>
  <Paragraphs>127</Paragraphs>
  <Slides>19</Slides>
  <Notes>5</Notes>
  <HiddenSlides>0</HiddenSlides>
  <MMClips>0</MMClips>
  <ScaleCrop>false</ScaleCrop>
  <HeadingPairs>
    <vt:vector size="6" baseType="variant">
      <vt:variant>
        <vt:lpstr>Theme</vt:lpstr>
      </vt:variant>
      <vt:variant>
        <vt:i4>1</vt:i4>
      </vt:variant>
      <vt:variant>
        <vt:lpstr>Slide Titles</vt:lpstr>
      </vt:variant>
      <vt:variant>
        <vt:i4>19</vt:i4>
      </vt:variant>
      <vt:variant>
        <vt:lpstr>Custom Shows</vt:lpstr>
      </vt:variant>
      <vt:variant>
        <vt:i4>1</vt:i4>
      </vt:variant>
    </vt:vector>
  </HeadingPairs>
  <TitlesOfParts>
    <vt:vector size="2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 Show 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Rohit</dc:creator>
  <cp:lastModifiedBy>login</cp:lastModifiedBy>
  <cp:revision>40</cp:revision>
  <dcterms:created xsi:type="dcterms:W3CDTF">2014-08-18T06:15:57Z</dcterms:created>
  <dcterms:modified xsi:type="dcterms:W3CDTF">2014-08-19T09:07:52Z</dcterms:modified>
</cp:coreProperties>
</file>